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Days" charset="1" panose="02000505050000020004"/>
      <p:regular r:id="rId30"/>
    </p:embeddedFont>
    <p:embeddedFont>
      <p:font typeface="Open Sauce Medium" charset="1" panose="00000600000000000000"/>
      <p:regular r:id="rId31"/>
    </p:embeddedFont>
    <p:embeddedFont>
      <p:font typeface="Agrandir Narrow Bold" charset="1" panose="00000806000000000000"/>
      <p:regular r:id="rId32"/>
    </p:embeddedFont>
    <p:embeddedFont>
      <p:font typeface="Canva Sans" charset="1" panose="020B0503030501040103"/>
      <p:regular r:id="rId33"/>
    </p:embeddedFont>
    <p:embeddedFont>
      <p:font typeface="Open Sauce Bold" charset="1" panose="00000800000000000000"/>
      <p:regular r:id="rId34"/>
    </p:embeddedFont>
    <p:embeddedFont>
      <p:font typeface="Open Sauce Light" charset="1" panose="00000400000000000000"/>
      <p:regular r:id="rId35"/>
    </p:embeddedFont>
    <p:embeddedFont>
      <p:font typeface="Agrandir Narrow" charset="1" panose="00000506000000000000"/>
      <p:regular r:id="rId36"/>
    </p:embeddedFont>
    <p:embeddedFont>
      <p:font typeface="Arimo Bold" charset="1" panose="020B0704020202020204"/>
      <p:regular r:id="rId37"/>
    </p:embeddedFont>
    <p:embeddedFont>
      <p:font typeface="Arimo" charset="1" panose="020B0604020202020204"/>
      <p:regular r:id="rId38"/>
    </p:embeddedFont>
    <p:embeddedFont>
      <p:font typeface="Canva Sans Bold" charset="1" panose="020B08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64160" y="1182238"/>
            <a:ext cx="324049" cy="402318"/>
          </a:xfrm>
          <a:custGeom>
            <a:avLst/>
            <a:gdLst/>
            <a:ahLst/>
            <a:cxnLst/>
            <a:rect r="r" b="b" t="t" l="l"/>
            <a:pathLst>
              <a:path h="402318" w="324049">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5" id="5"/>
          <p:cNvSpPr txBox="true"/>
          <p:nvPr/>
        </p:nvSpPr>
        <p:spPr>
          <a:xfrm rot="0">
            <a:off x="1726185" y="2447048"/>
            <a:ext cx="9118379" cy="1934845"/>
          </a:xfrm>
          <a:prstGeom prst="rect">
            <a:avLst/>
          </a:prstGeom>
        </p:spPr>
        <p:txBody>
          <a:bodyPr anchor="t" rtlCol="false" tIns="0" lIns="0" bIns="0" rIns="0">
            <a:spAutoFit/>
          </a:bodyPr>
          <a:lstStyle/>
          <a:p>
            <a:pPr algn="just">
              <a:lnSpc>
                <a:spcPts val="5059"/>
              </a:lnSpc>
            </a:pPr>
            <a:r>
              <a:rPr lang="en-US" sz="4599" spc="170">
                <a:solidFill>
                  <a:srgbClr val="FFFFFF"/>
                </a:solidFill>
                <a:latin typeface="Days"/>
              </a:rPr>
              <a:t>Question Answering and CLASSIFICATION SYSTEM </a:t>
            </a:r>
          </a:p>
        </p:txBody>
      </p:sp>
      <p:sp>
        <p:nvSpPr>
          <p:cNvPr name="TextBox 6" id="6"/>
          <p:cNvSpPr txBox="true"/>
          <p:nvPr/>
        </p:nvSpPr>
        <p:spPr>
          <a:xfrm rot="0">
            <a:off x="1564160" y="4937059"/>
            <a:ext cx="10375827" cy="720725"/>
          </a:xfrm>
          <a:prstGeom prst="rect">
            <a:avLst/>
          </a:prstGeom>
        </p:spPr>
        <p:txBody>
          <a:bodyPr anchor="t" rtlCol="false" tIns="0" lIns="0" bIns="0" rIns="0">
            <a:spAutoFit/>
          </a:bodyPr>
          <a:lstStyle/>
          <a:p>
            <a:pPr algn="just">
              <a:lnSpc>
                <a:spcPts val="5500"/>
              </a:lnSpc>
            </a:pPr>
            <a:r>
              <a:rPr lang="en-US" sz="5000" spc="360">
                <a:solidFill>
                  <a:srgbClr val="FFFFFF"/>
                </a:solidFill>
                <a:latin typeface="Open Sauce Medium"/>
              </a:rPr>
              <a:t>DATA SET: IOS VS. ANDROID </a:t>
            </a:r>
          </a:p>
        </p:txBody>
      </p:sp>
      <p:sp>
        <p:nvSpPr>
          <p:cNvPr name="TextBox 7" id="7"/>
          <p:cNvSpPr txBox="true"/>
          <p:nvPr/>
        </p:nvSpPr>
        <p:spPr>
          <a:xfrm rot="0">
            <a:off x="2136054" y="1125088"/>
            <a:ext cx="3184003" cy="479111"/>
          </a:xfrm>
          <a:prstGeom prst="rect">
            <a:avLst/>
          </a:prstGeom>
        </p:spPr>
        <p:txBody>
          <a:bodyPr anchor="t" rtlCol="false" tIns="0" lIns="0" bIns="0" rIns="0">
            <a:spAutoFit/>
          </a:bodyPr>
          <a:lstStyle/>
          <a:p>
            <a:pPr algn="l">
              <a:lnSpc>
                <a:spcPts val="3068"/>
              </a:lnSpc>
            </a:pPr>
            <a:r>
              <a:rPr lang="en-US" sz="2789" spc="209">
                <a:solidFill>
                  <a:srgbClr val="FFFFFF"/>
                </a:solidFill>
                <a:latin typeface="Agrandir Narrow Bold"/>
              </a:rPr>
              <a:t>NLP PROJECT </a:t>
            </a:r>
          </a:p>
        </p:txBody>
      </p:sp>
      <p:sp>
        <p:nvSpPr>
          <p:cNvPr name="TextBox 8" id="8"/>
          <p:cNvSpPr txBox="true"/>
          <p:nvPr/>
        </p:nvSpPr>
        <p:spPr>
          <a:xfrm rot="0">
            <a:off x="1028700" y="7866129"/>
            <a:ext cx="3922812"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By: Sarah Hussien  </a:t>
            </a:r>
          </a:p>
          <a:p>
            <a:pPr algn="ctr">
              <a:lnSpc>
                <a:spcPts val="4759"/>
              </a:lnSpc>
            </a:pPr>
            <a:r>
              <a:rPr lang="en-US" sz="3399">
                <a:solidFill>
                  <a:srgbClr val="FFFFFF"/>
                </a:solidFill>
                <a:latin typeface="Canva Sans"/>
              </a:rPr>
              <a:t>&amp;</a:t>
            </a:r>
          </a:p>
          <a:p>
            <a:pPr algn="ctr">
              <a:lnSpc>
                <a:spcPts val="4759"/>
              </a:lnSpc>
            </a:pPr>
            <a:r>
              <a:rPr lang="en-US" sz="3399">
                <a:solidFill>
                  <a:srgbClr val="FFFFFF"/>
                </a:solidFill>
                <a:latin typeface="Canva Sans"/>
              </a:rPr>
              <a:t> Hams Dorgham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396459" y="-9745582"/>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60400"/>
            <a:ext cx="4959400"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a:t>
            </a:r>
          </a:p>
        </p:txBody>
      </p:sp>
      <p:sp>
        <p:nvSpPr>
          <p:cNvPr name="TextBox 4" id="4"/>
          <p:cNvSpPr txBox="true"/>
          <p:nvPr/>
        </p:nvSpPr>
        <p:spPr>
          <a:xfrm rot="0">
            <a:off x="493408" y="2862585"/>
            <a:ext cx="18080342" cy="6522262"/>
          </a:xfrm>
          <a:prstGeom prst="rect">
            <a:avLst/>
          </a:prstGeom>
        </p:spPr>
        <p:txBody>
          <a:bodyPr anchor="t" rtlCol="false" tIns="0" lIns="0" bIns="0" rIns="0">
            <a:spAutoFit/>
          </a:bodyPr>
          <a:lstStyle/>
          <a:p>
            <a:pPr algn="l">
              <a:lnSpc>
                <a:spcPts val="3095"/>
              </a:lnSpc>
              <a:spcBef>
                <a:spcPct val="0"/>
              </a:spcBef>
            </a:pPr>
            <a:r>
              <a:rPr lang="en-US" sz="2813" spc="90">
                <a:solidFill>
                  <a:srgbClr val="000000"/>
                </a:solidFill>
                <a:latin typeface="Arimo Bold"/>
              </a:rPr>
              <a:t>LIMITATIONS AND CONSIDERATI</a:t>
            </a:r>
            <a:r>
              <a:rPr lang="en-US" sz="2813" spc="90">
                <a:solidFill>
                  <a:srgbClr val="000000"/>
                </a:solidFill>
                <a:latin typeface="Arimo Bold"/>
              </a:rPr>
              <a:t>ONS:</a:t>
            </a:r>
          </a:p>
          <a:p>
            <a:pPr algn="l">
              <a:lnSpc>
                <a:spcPts val="3095"/>
              </a:lnSpc>
              <a:spcBef>
                <a:spcPct val="0"/>
              </a:spcBef>
            </a:pPr>
          </a:p>
          <a:p>
            <a:pPr algn="l" marL="607528" indent="-303764" lvl="1">
              <a:lnSpc>
                <a:spcPts val="3095"/>
              </a:lnSpc>
              <a:spcBef>
                <a:spcPct val="0"/>
              </a:spcBef>
              <a:buFont typeface="Arial"/>
              <a:buChar char="•"/>
            </a:pPr>
            <a:r>
              <a:rPr lang="en-US" sz="2813" spc="90">
                <a:solidFill>
                  <a:srgbClr val="000000"/>
                </a:solidFill>
                <a:latin typeface="Arimo"/>
              </a:rPr>
              <a:t>A RELATIVELY SIMPLE LSTM ARCHITECTURE WAS USED, WHICH MIGHT NOT CAPTURE COMPLEX PATTERNS IN TEXT DATA EFFECTIVELY, ESPECIALLY FOR LARGE DATASETS WITH DIVERSE TEXT STRUCTURES.</a:t>
            </a:r>
          </a:p>
          <a:p>
            <a:pPr algn="l">
              <a:lnSpc>
                <a:spcPts val="3095"/>
              </a:lnSpc>
              <a:spcBef>
                <a:spcPct val="0"/>
              </a:spcBef>
            </a:pPr>
          </a:p>
          <a:p>
            <a:pPr algn="l" marL="672296" indent="-336148" lvl="1">
              <a:lnSpc>
                <a:spcPts val="3425"/>
              </a:lnSpc>
              <a:spcBef>
                <a:spcPct val="0"/>
              </a:spcBef>
              <a:buFont typeface="Arial"/>
              <a:buChar char="•"/>
            </a:pPr>
            <a:r>
              <a:rPr lang="en-US" sz="3113" spc="99">
                <a:solidFill>
                  <a:srgbClr val="000000"/>
                </a:solidFill>
                <a:latin typeface="Arimo"/>
              </a:rPr>
              <a:t>WORD2VEC EMBEDDINGS MIGHT NOT CAPTURE RARE OR OUT-OF-VOCABULARY WORDS WELL, IMPACTING THE MODEL'S PERFORMANCE.</a:t>
            </a:r>
          </a:p>
          <a:p>
            <a:pPr algn="l">
              <a:lnSpc>
                <a:spcPts val="3095"/>
              </a:lnSpc>
              <a:spcBef>
                <a:spcPct val="0"/>
              </a:spcBef>
            </a:pPr>
          </a:p>
          <a:p>
            <a:pPr algn="l" marL="693886" indent="-346943" lvl="1">
              <a:lnSpc>
                <a:spcPts val="3535"/>
              </a:lnSpc>
              <a:spcBef>
                <a:spcPct val="0"/>
              </a:spcBef>
              <a:buFont typeface="Arial"/>
              <a:buChar char="•"/>
            </a:pPr>
            <a:r>
              <a:rPr lang="en-US" sz="3213" spc="102">
                <a:solidFill>
                  <a:srgbClr val="000000"/>
                </a:solidFill>
                <a:latin typeface="Arimo"/>
              </a:rPr>
              <a:t>THE PREPROCESSING STEPS SUCH AS STOPWORD REMOVAL, LEMMATIZATION, ETC., MIGHT NOT BE OPTIMAL FOR ALL DATASETS AND COULD BE FURTHER REFINED BASED ON SPECIFIC REQUIREMENTS.</a:t>
            </a:r>
          </a:p>
          <a:p>
            <a:pPr algn="l">
              <a:lnSpc>
                <a:spcPts val="3095"/>
              </a:lnSpc>
              <a:spcBef>
                <a:spcPct val="0"/>
              </a:spcBef>
            </a:pPr>
          </a:p>
          <a:p>
            <a:pPr algn="l" marL="607528" indent="-303764" lvl="1">
              <a:lnSpc>
                <a:spcPts val="3095"/>
              </a:lnSpc>
              <a:spcBef>
                <a:spcPct val="0"/>
              </a:spcBef>
              <a:buFont typeface="Arial"/>
              <a:buChar char="•"/>
            </a:pPr>
            <a:r>
              <a:rPr lang="en-US" sz="2813" spc="90">
                <a:solidFill>
                  <a:srgbClr val="000000"/>
                </a:solidFill>
                <a:latin typeface="Arimo"/>
              </a:rPr>
              <a:t>THE CODE DOES NOT INCLUDE EXTENSIVE HYPERPARAMETER TUNING, WHICH COULD POTENTIALLY IMPROVE THE MODEL'S PERFORMANCE.</a:t>
            </a:r>
          </a:p>
          <a:p>
            <a:pPr algn="l">
              <a:lnSpc>
                <a:spcPts val="3095"/>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396459" y="-9745582"/>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7001" y="2772422"/>
            <a:ext cx="13797102" cy="6848074"/>
          </a:xfrm>
          <a:custGeom>
            <a:avLst/>
            <a:gdLst/>
            <a:ahLst/>
            <a:cxnLst/>
            <a:rect r="r" b="b" t="t" l="l"/>
            <a:pathLst>
              <a:path h="6848074" w="13797102">
                <a:moveTo>
                  <a:pt x="0" y="0"/>
                </a:moveTo>
                <a:lnTo>
                  <a:pt x="13797103" y="0"/>
                </a:lnTo>
                <a:lnTo>
                  <a:pt x="13797103" y="6848074"/>
                </a:lnTo>
                <a:lnTo>
                  <a:pt x="0" y="6848074"/>
                </a:lnTo>
                <a:lnTo>
                  <a:pt x="0" y="0"/>
                </a:lnTo>
                <a:close/>
              </a:path>
            </a:pathLst>
          </a:custGeom>
          <a:blipFill>
            <a:blip r:embed="rId4"/>
            <a:stretch>
              <a:fillRect l="0" t="0" r="0" b="0"/>
            </a:stretch>
          </a:blipFill>
        </p:spPr>
      </p:sp>
      <p:sp>
        <p:nvSpPr>
          <p:cNvPr name="TextBox 4" id="4"/>
          <p:cNvSpPr txBox="true"/>
          <p:nvPr/>
        </p:nvSpPr>
        <p:spPr>
          <a:xfrm rot="0">
            <a:off x="1028700" y="660400"/>
            <a:ext cx="4959400"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a:t>
            </a:r>
          </a:p>
        </p:txBody>
      </p:sp>
      <p:sp>
        <p:nvSpPr>
          <p:cNvPr name="TextBox 5" id="5"/>
          <p:cNvSpPr txBox="true"/>
          <p:nvPr/>
        </p:nvSpPr>
        <p:spPr>
          <a:xfrm rot="0">
            <a:off x="1028700" y="1967236"/>
            <a:ext cx="11225808" cy="416560"/>
          </a:xfrm>
          <a:prstGeom prst="rect">
            <a:avLst/>
          </a:prstGeom>
        </p:spPr>
        <p:txBody>
          <a:bodyPr anchor="t" rtlCol="false" tIns="0" lIns="0" bIns="0" rIns="0">
            <a:spAutoFit/>
          </a:bodyPr>
          <a:lstStyle/>
          <a:p>
            <a:pPr algn="ctr">
              <a:lnSpc>
                <a:spcPts val="3079"/>
              </a:lnSpc>
              <a:spcBef>
                <a:spcPct val="0"/>
              </a:spcBef>
            </a:pPr>
            <a:r>
              <a:rPr lang="en-US" sz="2799" spc="89">
                <a:solidFill>
                  <a:srgbClr val="000000"/>
                </a:solidFill>
                <a:latin typeface="Arimo"/>
              </a:rPr>
              <a:t>EXAMPLE OF A USER INPUT AND MODEL’S PREDICTION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396459" y="-9745582"/>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54845" y="1826006"/>
            <a:ext cx="9978310" cy="8143857"/>
          </a:xfrm>
          <a:custGeom>
            <a:avLst/>
            <a:gdLst/>
            <a:ahLst/>
            <a:cxnLst/>
            <a:rect r="r" b="b" t="t" l="l"/>
            <a:pathLst>
              <a:path h="8143857" w="9978310">
                <a:moveTo>
                  <a:pt x="0" y="0"/>
                </a:moveTo>
                <a:lnTo>
                  <a:pt x="9978310" y="0"/>
                </a:lnTo>
                <a:lnTo>
                  <a:pt x="9978310" y="8143858"/>
                </a:lnTo>
                <a:lnTo>
                  <a:pt x="0" y="8143858"/>
                </a:lnTo>
                <a:lnTo>
                  <a:pt x="0" y="0"/>
                </a:lnTo>
                <a:close/>
              </a:path>
            </a:pathLst>
          </a:custGeom>
          <a:blipFill>
            <a:blip r:embed="rId4"/>
            <a:stretch>
              <a:fillRect l="0" t="0" r="0" b="0"/>
            </a:stretch>
          </a:blipFill>
        </p:spPr>
      </p:sp>
      <p:sp>
        <p:nvSpPr>
          <p:cNvPr name="TextBox 4" id="4"/>
          <p:cNvSpPr txBox="true"/>
          <p:nvPr/>
        </p:nvSpPr>
        <p:spPr>
          <a:xfrm rot="0">
            <a:off x="0" y="660400"/>
            <a:ext cx="16507782"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2-REGRESSION MODEL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396459" y="-9745582"/>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8120" y="1880176"/>
            <a:ext cx="10071759" cy="7947896"/>
          </a:xfrm>
          <a:custGeom>
            <a:avLst/>
            <a:gdLst/>
            <a:ahLst/>
            <a:cxnLst/>
            <a:rect r="r" b="b" t="t" l="l"/>
            <a:pathLst>
              <a:path h="7947896" w="10071759">
                <a:moveTo>
                  <a:pt x="0" y="0"/>
                </a:moveTo>
                <a:lnTo>
                  <a:pt x="10071760" y="0"/>
                </a:lnTo>
                <a:lnTo>
                  <a:pt x="10071760" y="7947896"/>
                </a:lnTo>
                <a:lnTo>
                  <a:pt x="0" y="7947896"/>
                </a:lnTo>
                <a:lnTo>
                  <a:pt x="0" y="0"/>
                </a:lnTo>
                <a:close/>
              </a:path>
            </a:pathLst>
          </a:custGeom>
          <a:blipFill>
            <a:blip r:embed="rId4"/>
            <a:stretch>
              <a:fillRect l="0" t="0" r="0" b="0"/>
            </a:stretch>
          </a:blipFill>
        </p:spPr>
      </p:sp>
      <p:sp>
        <p:nvSpPr>
          <p:cNvPr name="TextBox 4" id="4"/>
          <p:cNvSpPr txBox="true"/>
          <p:nvPr/>
        </p:nvSpPr>
        <p:spPr>
          <a:xfrm rot="0">
            <a:off x="0" y="660400"/>
            <a:ext cx="16507782"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2-REGRESSION MODEL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911157" y="3870182"/>
            <a:ext cx="16348143" cy="3865571"/>
          </a:xfrm>
          <a:custGeom>
            <a:avLst/>
            <a:gdLst/>
            <a:ahLst/>
            <a:cxnLst/>
            <a:rect r="r" b="b" t="t" l="l"/>
            <a:pathLst>
              <a:path h="3865571" w="16348143">
                <a:moveTo>
                  <a:pt x="0" y="0"/>
                </a:moveTo>
                <a:lnTo>
                  <a:pt x="16348143" y="0"/>
                </a:lnTo>
                <a:lnTo>
                  <a:pt x="16348143" y="3865571"/>
                </a:lnTo>
                <a:lnTo>
                  <a:pt x="0" y="3865571"/>
                </a:lnTo>
                <a:lnTo>
                  <a:pt x="0" y="0"/>
                </a:lnTo>
                <a:close/>
              </a:path>
            </a:pathLst>
          </a:custGeom>
          <a:blipFill>
            <a:blip r:embed="rId2"/>
            <a:stretch>
              <a:fillRect l="0" t="0" r="0" b="0"/>
            </a:stretch>
          </a:blipFill>
        </p:spPr>
      </p:sp>
      <p:sp>
        <p:nvSpPr>
          <p:cNvPr name="TextBox 3" id="3"/>
          <p:cNvSpPr txBox="true"/>
          <p:nvPr/>
        </p:nvSpPr>
        <p:spPr>
          <a:xfrm rot="0">
            <a:off x="6759882" y="134223"/>
            <a:ext cx="4768237" cy="1127810"/>
          </a:xfrm>
          <a:prstGeom prst="rect">
            <a:avLst/>
          </a:prstGeom>
        </p:spPr>
        <p:txBody>
          <a:bodyPr anchor="t" rtlCol="false" tIns="0" lIns="0" bIns="0" rIns="0">
            <a:spAutoFit/>
          </a:bodyPr>
          <a:lstStyle/>
          <a:p>
            <a:pPr algn="ctr">
              <a:lnSpc>
                <a:spcPts val="9237"/>
              </a:lnSpc>
            </a:pPr>
            <a:r>
              <a:rPr lang="en-US" sz="6598">
                <a:solidFill>
                  <a:srgbClr val="000000"/>
                </a:solidFill>
                <a:latin typeface="Canva Sans Bold"/>
              </a:rPr>
              <a:t>Milestone 3</a:t>
            </a:r>
          </a:p>
        </p:txBody>
      </p:sp>
      <p:sp>
        <p:nvSpPr>
          <p:cNvPr name="TextBox 4" id="4"/>
          <p:cNvSpPr txBox="true"/>
          <p:nvPr/>
        </p:nvSpPr>
        <p:spPr>
          <a:xfrm rot="0">
            <a:off x="1028700" y="1680095"/>
            <a:ext cx="16692780" cy="778510"/>
          </a:xfrm>
          <a:prstGeom prst="rect">
            <a:avLst/>
          </a:prstGeom>
        </p:spPr>
        <p:txBody>
          <a:bodyPr anchor="t" rtlCol="false" tIns="0" lIns="0" bIns="0" rIns="0">
            <a:spAutoFit/>
          </a:bodyPr>
          <a:lstStyle/>
          <a:p>
            <a:pPr algn="l">
              <a:lnSpc>
                <a:spcPts val="6440"/>
              </a:lnSpc>
            </a:pPr>
            <a:r>
              <a:rPr lang="en-US" sz="4600">
                <a:solidFill>
                  <a:srgbClr val="000000"/>
                </a:solidFill>
                <a:latin typeface="Canva Sans Bold"/>
              </a:rPr>
              <a:t>Using predefined BERT model on Binary Classification task</a:t>
            </a:r>
          </a:p>
        </p:txBody>
      </p:sp>
      <p:sp>
        <p:nvSpPr>
          <p:cNvPr name="TextBox 5" id="5"/>
          <p:cNvSpPr txBox="true"/>
          <p:nvPr/>
        </p:nvSpPr>
        <p:spPr>
          <a:xfrm rot="0">
            <a:off x="911157" y="2793222"/>
            <a:ext cx="5249249" cy="695959"/>
          </a:xfrm>
          <a:prstGeom prst="rect">
            <a:avLst/>
          </a:prstGeom>
        </p:spPr>
        <p:txBody>
          <a:bodyPr anchor="t" rtlCol="false" tIns="0" lIns="0" bIns="0" rIns="0">
            <a:spAutoFit/>
          </a:bodyPr>
          <a:lstStyle/>
          <a:p>
            <a:pPr algn="ctr" marL="885195" indent="-442598" lvl="1">
              <a:lnSpc>
                <a:spcPts val="5740"/>
              </a:lnSpc>
              <a:buAutoNum type="arabicPeriod" startAt="1"/>
            </a:pPr>
            <a:r>
              <a:rPr lang="en-US" sz="4100">
                <a:solidFill>
                  <a:srgbClr val="000000"/>
                </a:solidFill>
                <a:latin typeface="Canva Sans Bold"/>
              </a:rPr>
              <a:t>Data Preparation</a:t>
            </a:r>
          </a:p>
        </p:txBody>
      </p:sp>
      <p:sp>
        <p:nvSpPr>
          <p:cNvPr name="TextBox 6" id="6"/>
          <p:cNvSpPr txBox="true"/>
          <p:nvPr/>
        </p:nvSpPr>
        <p:spPr>
          <a:xfrm rot="0">
            <a:off x="195103" y="8050078"/>
            <a:ext cx="17780251" cy="1835149"/>
          </a:xfrm>
          <a:prstGeom prst="rect">
            <a:avLst/>
          </a:prstGeom>
        </p:spPr>
        <p:txBody>
          <a:bodyPr anchor="t" rtlCol="false" tIns="0" lIns="0" bIns="0" rIns="0">
            <a:spAutoFit/>
          </a:bodyPr>
          <a:lstStyle/>
          <a:p>
            <a:pPr algn="l" marL="755659" indent="-377829" lvl="1">
              <a:lnSpc>
                <a:spcPts val="4900"/>
              </a:lnSpc>
              <a:buFont typeface="Arial"/>
              <a:buChar char="•"/>
            </a:pPr>
            <a:r>
              <a:rPr lang="en-US" sz="3500">
                <a:solidFill>
                  <a:srgbClr val="000000"/>
                </a:solidFill>
                <a:latin typeface="Canva Sans"/>
              </a:rPr>
              <a:t>CustomDataset class is a tailored class used to prepare data for training machine learning models, particularly those based on transformers like BERT by handling tokenization, encoding, padding, and truncation of the text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51296" y="815389"/>
            <a:ext cx="17785407" cy="5556695"/>
          </a:xfrm>
          <a:custGeom>
            <a:avLst/>
            <a:gdLst/>
            <a:ahLst/>
            <a:cxnLst/>
            <a:rect r="r" b="b" t="t" l="l"/>
            <a:pathLst>
              <a:path h="5556695" w="17785407">
                <a:moveTo>
                  <a:pt x="0" y="0"/>
                </a:moveTo>
                <a:lnTo>
                  <a:pt x="17785408" y="0"/>
                </a:lnTo>
                <a:lnTo>
                  <a:pt x="17785408" y="5556695"/>
                </a:lnTo>
                <a:lnTo>
                  <a:pt x="0" y="5556695"/>
                </a:lnTo>
                <a:lnTo>
                  <a:pt x="0" y="0"/>
                </a:lnTo>
                <a:close/>
              </a:path>
            </a:pathLst>
          </a:custGeom>
          <a:blipFill>
            <a:blip r:embed="rId2"/>
            <a:stretch>
              <a:fillRect l="0" t="0" r="0" b="0"/>
            </a:stretch>
          </a:blipFill>
        </p:spPr>
      </p:sp>
      <p:sp>
        <p:nvSpPr>
          <p:cNvPr name="TextBox 3" id="3"/>
          <p:cNvSpPr txBox="true"/>
          <p:nvPr/>
        </p:nvSpPr>
        <p:spPr>
          <a:xfrm rot="0">
            <a:off x="251296" y="-104775"/>
            <a:ext cx="3900921" cy="920164"/>
          </a:xfrm>
          <a:prstGeom prst="rect">
            <a:avLst/>
          </a:prstGeom>
        </p:spPr>
        <p:txBody>
          <a:bodyPr anchor="t" rtlCol="false" tIns="0" lIns="0" bIns="0" rIns="0">
            <a:spAutoFit/>
          </a:bodyPr>
          <a:lstStyle/>
          <a:p>
            <a:pPr algn="ctr">
              <a:lnSpc>
                <a:spcPts val="7557"/>
              </a:lnSpc>
            </a:pPr>
            <a:r>
              <a:rPr lang="en-US" sz="5398">
                <a:solidFill>
                  <a:srgbClr val="000000"/>
                </a:solidFill>
                <a:latin typeface="Canva Sans Bold"/>
              </a:rPr>
              <a:t>Milestone 3</a:t>
            </a:r>
          </a:p>
        </p:txBody>
      </p:sp>
      <p:sp>
        <p:nvSpPr>
          <p:cNvPr name="TextBox 4" id="4"/>
          <p:cNvSpPr txBox="true"/>
          <p:nvPr/>
        </p:nvSpPr>
        <p:spPr>
          <a:xfrm rot="0">
            <a:off x="626439" y="6607006"/>
            <a:ext cx="16632861" cy="3679994"/>
          </a:xfrm>
          <a:prstGeom prst="rect">
            <a:avLst/>
          </a:prstGeom>
        </p:spPr>
        <p:txBody>
          <a:bodyPr anchor="t" rtlCol="false" tIns="0" lIns="0" bIns="0" rIns="0">
            <a:spAutoFit/>
          </a:bodyPr>
          <a:lstStyle/>
          <a:p>
            <a:pPr algn="l" marL="647997" indent="-323999" lvl="1">
              <a:lnSpc>
                <a:spcPts val="4201"/>
              </a:lnSpc>
              <a:buFont typeface="Arial"/>
              <a:buChar char="•"/>
            </a:pPr>
            <a:r>
              <a:rPr lang="en-US" sz="3001">
                <a:solidFill>
                  <a:srgbClr val="000000"/>
                </a:solidFill>
                <a:latin typeface="Canva Sans"/>
              </a:rPr>
              <a:t> “CustomDataset” class includes “getitem” method that performs the following:</a:t>
            </a:r>
          </a:p>
          <a:p>
            <a:pPr algn="l" marL="647997" indent="-323999" lvl="1">
              <a:lnSpc>
                <a:spcPts val="4201"/>
              </a:lnSpc>
              <a:buAutoNum type="arabicPeriod" startAt="1"/>
            </a:pPr>
            <a:r>
              <a:rPr lang="en-US" sz="3001">
                <a:solidFill>
                  <a:srgbClr val="000000"/>
                </a:solidFill>
                <a:latin typeface="Canva Sans"/>
              </a:rPr>
              <a:t>allows indexing to access individual samples from the dataset. </a:t>
            </a:r>
          </a:p>
          <a:p>
            <a:pPr algn="l" marL="647997" indent="-323999" lvl="1">
              <a:lnSpc>
                <a:spcPts val="4201"/>
              </a:lnSpc>
              <a:buAutoNum type="arabicPeriod" startAt="1"/>
            </a:pPr>
            <a:r>
              <a:rPr lang="en-US" sz="3001">
                <a:solidFill>
                  <a:srgbClr val="000000"/>
                </a:solidFill>
                <a:latin typeface="Canva Sans"/>
              </a:rPr>
              <a:t>tokenizes and encodes the input text using BertTokenizer </a:t>
            </a:r>
          </a:p>
          <a:p>
            <a:pPr algn="l" marL="647997" indent="-323999" lvl="1">
              <a:lnSpc>
                <a:spcPts val="4201"/>
              </a:lnSpc>
              <a:buAutoNum type="arabicPeriod" startAt="1"/>
            </a:pPr>
            <a:r>
              <a:rPr lang="en-US" sz="3001">
                <a:solidFill>
                  <a:srgbClr val="000000"/>
                </a:solidFill>
                <a:latin typeface="Canva Sans"/>
              </a:rPr>
              <a:t> uses </a:t>
            </a:r>
            <a:r>
              <a:rPr lang="en-US" sz="3001">
                <a:solidFill>
                  <a:srgbClr val="000000"/>
                </a:solidFill>
                <a:latin typeface="Canva Sans"/>
              </a:rPr>
              <a:t>”encodeplus” method to converts the input text into input IDs and attention mask</a:t>
            </a:r>
          </a:p>
          <a:p>
            <a:pPr algn="l" marL="647997" indent="-323999" lvl="1">
              <a:lnSpc>
                <a:spcPts val="4201"/>
              </a:lnSpc>
              <a:buAutoNum type="arabicPeriod" startAt="1"/>
            </a:pPr>
            <a:r>
              <a:rPr lang="en-US" sz="3001">
                <a:solidFill>
                  <a:srgbClr val="000000"/>
                </a:solidFill>
                <a:latin typeface="Canva Sans"/>
              </a:rPr>
              <a:t>returns a dictionary containing the original text, input IDs, attention mask, and label to be used as inputs for transformer-based models like BERT.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51296" y="2055124"/>
            <a:ext cx="15930169" cy="6176752"/>
          </a:xfrm>
          <a:custGeom>
            <a:avLst/>
            <a:gdLst/>
            <a:ahLst/>
            <a:cxnLst/>
            <a:rect r="r" b="b" t="t" l="l"/>
            <a:pathLst>
              <a:path h="6176752" w="15930169">
                <a:moveTo>
                  <a:pt x="0" y="0"/>
                </a:moveTo>
                <a:lnTo>
                  <a:pt x="15930169" y="0"/>
                </a:lnTo>
                <a:lnTo>
                  <a:pt x="15930169" y="6176752"/>
                </a:lnTo>
                <a:lnTo>
                  <a:pt x="0" y="6176752"/>
                </a:lnTo>
                <a:lnTo>
                  <a:pt x="0" y="0"/>
                </a:lnTo>
                <a:close/>
              </a:path>
            </a:pathLst>
          </a:custGeom>
          <a:blipFill>
            <a:blip r:embed="rId2"/>
            <a:stretch>
              <a:fillRect l="0" t="-93" r="0" b="-93"/>
            </a:stretch>
          </a:blipFill>
        </p:spPr>
      </p:sp>
      <p:sp>
        <p:nvSpPr>
          <p:cNvPr name="TextBox 3" id="3"/>
          <p:cNvSpPr txBox="true"/>
          <p:nvPr/>
        </p:nvSpPr>
        <p:spPr>
          <a:xfrm rot="0">
            <a:off x="425722" y="1049177"/>
            <a:ext cx="4316773" cy="695959"/>
          </a:xfrm>
          <a:prstGeom prst="rect">
            <a:avLst/>
          </a:prstGeom>
        </p:spPr>
        <p:txBody>
          <a:bodyPr anchor="t" rtlCol="false" tIns="0" lIns="0" bIns="0" rIns="0">
            <a:spAutoFit/>
          </a:bodyPr>
          <a:lstStyle/>
          <a:p>
            <a:pPr algn="ctr">
              <a:lnSpc>
                <a:spcPts val="5740"/>
              </a:lnSpc>
            </a:pPr>
            <a:r>
              <a:rPr lang="en-US" sz="4100">
                <a:solidFill>
                  <a:srgbClr val="000000"/>
                </a:solidFill>
                <a:latin typeface="Canva Sans Bold"/>
              </a:rPr>
              <a:t>2. Model Loading</a:t>
            </a:r>
          </a:p>
        </p:txBody>
      </p:sp>
      <p:sp>
        <p:nvSpPr>
          <p:cNvPr name="TextBox 4" id="4"/>
          <p:cNvSpPr txBox="true"/>
          <p:nvPr/>
        </p:nvSpPr>
        <p:spPr>
          <a:xfrm rot="0">
            <a:off x="425722" y="8500465"/>
            <a:ext cx="13162251" cy="1429946"/>
          </a:xfrm>
          <a:prstGeom prst="rect">
            <a:avLst/>
          </a:prstGeom>
        </p:spPr>
        <p:txBody>
          <a:bodyPr anchor="t" rtlCol="false" tIns="0" lIns="0" bIns="0" rIns="0">
            <a:spAutoFit/>
          </a:bodyPr>
          <a:lstStyle/>
          <a:p>
            <a:pPr algn="l" marL="880422" indent="-440211" lvl="1">
              <a:lnSpc>
                <a:spcPts val="5709"/>
              </a:lnSpc>
              <a:buFont typeface="Arial"/>
              <a:buChar char="•"/>
            </a:pPr>
            <a:r>
              <a:rPr lang="en-US" sz="4077">
                <a:solidFill>
                  <a:srgbClr val="000000"/>
                </a:solidFill>
                <a:latin typeface="Canva Sans"/>
              </a:rPr>
              <a:t>The library used: BertForSequenceClassification. </a:t>
            </a:r>
          </a:p>
          <a:p>
            <a:pPr algn="l" marL="880422" indent="-440211" lvl="1">
              <a:lnSpc>
                <a:spcPts val="5709"/>
              </a:lnSpc>
              <a:buFont typeface="Arial"/>
              <a:buChar char="•"/>
            </a:pPr>
            <a:r>
              <a:rPr lang="en-US" sz="4077">
                <a:solidFill>
                  <a:srgbClr val="000000"/>
                </a:solidFill>
                <a:latin typeface="Canva Sans"/>
              </a:rPr>
              <a:t>The model name: ’prajjwal1/bert-tiny’ model </a:t>
            </a:r>
          </a:p>
        </p:txBody>
      </p:sp>
      <p:sp>
        <p:nvSpPr>
          <p:cNvPr name="TextBox 5" id="5"/>
          <p:cNvSpPr txBox="true"/>
          <p:nvPr/>
        </p:nvSpPr>
        <p:spPr>
          <a:xfrm rot="0">
            <a:off x="251296" y="-104775"/>
            <a:ext cx="3900921" cy="920164"/>
          </a:xfrm>
          <a:prstGeom prst="rect">
            <a:avLst/>
          </a:prstGeom>
        </p:spPr>
        <p:txBody>
          <a:bodyPr anchor="t" rtlCol="false" tIns="0" lIns="0" bIns="0" rIns="0">
            <a:spAutoFit/>
          </a:bodyPr>
          <a:lstStyle/>
          <a:p>
            <a:pPr algn="ctr">
              <a:lnSpc>
                <a:spcPts val="7557"/>
              </a:lnSpc>
            </a:pPr>
            <a:r>
              <a:rPr lang="en-US" sz="5398">
                <a:solidFill>
                  <a:srgbClr val="000000"/>
                </a:solidFill>
                <a:latin typeface="Canva Sans Bold"/>
              </a:rPr>
              <a:t>Milestone 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425722" y="1067451"/>
            <a:ext cx="5352726" cy="695959"/>
          </a:xfrm>
          <a:prstGeom prst="rect">
            <a:avLst/>
          </a:prstGeom>
        </p:spPr>
        <p:txBody>
          <a:bodyPr anchor="t" rtlCol="false" tIns="0" lIns="0" bIns="0" rIns="0">
            <a:spAutoFit/>
          </a:bodyPr>
          <a:lstStyle/>
          <a:p>
            <a:pPr algn="l">
              <a:lnSpc>
                <a:spcPts val="5740"/>
              </a:lnSpc>
            </a:pPr>
            <a:r>
              <a:rPr lang="en-US" sz="4100">
                <a:solidFill>
                  <a:srgbClr val="000000"/>
                </a:solidFill>
                <a:latin typeface="Canva Sans Bold"/>
              </a:rPr>
              <a:t>3. Training the Model</a:t>
            </a:r>
          </a:p>
        </p:txBody>
      </p:sp>
      <p:sp>
        <p:nvSpPr>
          <p:cNvPr name="TextBox 3" id="3"/>
          <p:cNvSpPr txBox="true"/>
          <p:nvPr/>
        </p:nvSpPr>
        <p:spPr>
          <a:xfrm rot="0">
            <a:off x="8607284" y="1086501"/>
            <a:ext cx="9474210" cy="8217505"/>
          </a:xfrm>
          <a:prstGeom prst="rect">
            <a:avLst/>
          </a:prstGeom>
        </p:spPr>
        <p:txBody>
          <a:bodyPr anchor="t" rtlCol="false" tIns="0" lIns="0" bIns="0" rIns="0">
            <a:spAutoFit/>
          </a:bodyPr>
          <a:lstStyle/>
          <a:p>
            <a:pPr algn="l">
              <a:lnSpc>
                <a:spcPts val="4348"/>
              </a:lnSpc>
            </a:pPr>
            <a:r>
              <a:rPr lang="en-US" sz="3106">
                <a:solidFill>
                  <a:srgbClr val="000000"/>
                </a:solidFill>
                <a:latin typeface="Canva Sans"/>
              </a:rPr>
              <a:t>1. Decided  on number of epochs (3 in this case).</a:t>
            </a:r>
          </a:p>
          <a:p>
            <a:pPr algn="l">
              <a:lnSpc>
                <a:spcPts val="4348"/>
              </a:lnSpc>
            </a:pPr>
          </a:p>
          <a:p>
            <a:pPr algn="l">
              <a:lnSpc>
                <a:spcPts val="4348"/>
              </a:lnSpc>
            </a:pPr>
            <a:r>
              <a:rPr lang="en-US" sz="3106">
                <a:solidFill>
                  <a:srgbClr val="000000"/>
                </a:solidFill>
                <a:latin typeface="Canva Sans"/>
              </a:rPr>
              <a:t>2. Within each epoch, the model undergoes training iterations over batches of data retrieved from the training loader.</a:t>
            </a:r>
          </a:p>
          <a:p>
            <a:pPr algn="l">
              <a:lnSpc>
                <a:spcPts val="4348"/>
              </a:lnSpc>
            </a:pPr>
          </a:p>
          <a:p>
            <a:pPr algn="l">
              <a:lnSpc>
                <a:spcPts val="4348"/>
              </a:lnSpc>
            </a:pPr>
            <a:r>
              <a:rPr lang="en-US" sz="3106">
                <a:solidFill>
                  <a:srgbClr val="000000"/>
                </a:solidFill>
                <a:latin typeface="Canva Sans"/>
              </a:rPr>
              <a:t>3. During each iteration, the model’s predictions are compared with the ground truth labels, and a loss value is computed using the specified loss function (CrossEntropyLoss). </a:t>
            </a:r>
          </a:p>
          <a:p>
            <a:pPr algn="l">
              <a:lnSpc>
                <a:spcPts val="4348"/>
              </a:lnSpc>
            </a:pPr>
          </a:p>
          <a:p>
            <a:pPr algn="l">
              <a:lnSpc>
                <a:spcPts val="4348"/>
              </a:lnSpc>
            </a:pPr>
            <a:r>
              <a:rPr lang="en-US" sz="3106">
                <a:solidFill>
                  <a:srgbClr val="000000"/>
                </a:solidFill>
                <a:latin typeface="Canva Sans"/>
              </a:rPr>
              <a:t>4. Backpropagation is then applied to compute the gradients of the loss with respect to the model’s parameters, followed by an optimization step to update the model’s weights.</a:t>
            </a:r>
          </a:p>
        </p:txBody>
      </p:sp>
      <p:sp>
        <p:nvSpPr>
          <p:cNvPr name="TextBox 4" id="4"/>
          <p:cNvSpPr txBox="true"/>
          <p:nvPr/>
        </p:nvSpPr>
        <p:spPr>
          <a:xfrm rot="0">
            <a:off x="251296" y="-104775"/>
            <a:ext cx="3900921" cy="920164"/>
          </a:xfrm>
          <a:prstGeom prst="rect">
            <a:avLst/>
          </a:prstGeom>
        </p:spPr>
        <p:txBody>
          <a:bodyPr anchor="t" rtlCol="false" tIns="0" lIns="0" bIns="0" rIns="0">
            <a:spAutoFit/>
          </a:bodyPr>
          <a:lstStyle/>
          <a:p>
            <a:pPr algn="ctr">
              <a:lnSpc>
                <a:spcPts val="7557"/>
              </a:lnSpc>
            </a:pPr>
            <a:r>
              <a:rPr lang="en-US" sz="5398">
                <a:solidFill>
                  <a:srgbClr val="000000"/>
                </a:solidFill>
                <a:latin typeface="Canva Sans Bold"/>
              </a:rPr>
              <a:t>Milestone 3</a:t>
            </a:r>
          </a:p>
        </p:txBody>
      </p:sp>
      <p:sp>
        <p:nvSpPr>
          <p:cNvPr name="Freeform 5" id="5"/>
          <p:cNvSpPr/>
          <p:nvPr/>
        </p:nvSpPr>
        <p:spPr>
          <a:xfrm flipH="false" flipV="false" rot="0">
            <a:off x="425722" y="2134450"/>
            <a:ext cx="7746874" cy="6270270"/>
          </a:xfrm>
          <a:custGeom>
            <a:avLst/>
            <a:gdLst/>
            <a:ahLst/>
            <a:cxnLst/>
            <a:rect r="r" b="b" t="t" l="l"/>
            <a:pathLst>
              <a:path h="6270270" w="7746874">
                <a:moveTo>
                  <a:pt x="0" y="0"/>
                </a:moveTo>
                <a:lnTo>
                  <a:pt x="7746873" y="0"/>
                </a:lnTo>
                <a:lnTo>
                  <a:pt x="7746873" y="6270270"/>
                </a:lnTo>
                <a:lnTo>
                  <a:pt x="0" y="6270270"/>
                </a:lnTo>
                <a:lnTo>
                  <a:pt x="0" y="0"/>
                </a:lnTo>
                <a:close/>
              </a:path>
            </a:pathLst>
          </a:custGeom>
          <a:blipFill>
            <a:blip r:embed="rId2"/>
            <a:stretch>
              <a:fillRect l="0" t="0" r="-40029"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425722" y="2087260"/>
            <a:ext cx="12928590" cy="5319645"/>
          </a:xfrm>
          <a:custGeom>
            <a:avLst/>
            <a:gdLst/>
            <a:ahLst/>
            <a:cxnLst/>
            <a:rect r="r" b="b" t="t" l="l"/>
            <a:pathLst>
              <a:path h="5319645" w="12928590">
                <a:moveTo>
                  <a:pt x="0" y="0"/>
                </a:moveTo>
                <a:lnTo>
                  <a:pt x="12928590" y="0"/>
                </a:lnTo>
                <a:lnTo>
                  <a:pt x="12928590" y="5319645"/>
                </a:lnTo>
                <a:lnTo>
                  <a:pt x="0" y="5319645"/>
                </a:lnTo>
                <a:lnTo>
                  <a:pt x="0" y="0"/>
                </a:lnTo>
                <a:close/>
              </a:path>
            </a:pathLst>
          </a:custGeom>
          <a:blipFill>
            <a:blip r:embed="rId2"/>
            <a:stretch>
              <a:fillRect l="0" t="0" r="0" b="0"/>
            </a:stretch>
          </a:blipFill>
        </p:spPr>
      </p:sp>
      <p:sp>
        <p:nvSpPr>
          <p:cNvPr name="TextBox 3" id="3"/>
          <p:cNvSpPr txBox="true"/>
          <p:nvPr/>
        </p:nvSpPr>
        <p:spPr>
          <a:xfrm rot="0">
            <a:off x="425722" y="1067451"/>
            <a:ext cx="5981700" cy="695959"/>
          </a:xfrm>
          <a:prstGeom prst="rect">
            <a:avLst/>
          </a:prstGeom>
        </p:spPr>
        <p:txBody>
          <a:bodyPr anchor="t" rtlCol="false" tIns="0" lIns="0" bIns="0" rIns="0">
            <a:spAutoFit/>
          </a:bodyPr>
          <a:lstStyle/>
          <a:p>
            <a:pPr algn="l">
              <a:lnSpc>
                <a:spcPts val="5740"/>
              </a:lnSpc>
            </a:pPr>
            <a:r>
              <a:rPr lang="en-US" sz="4100">
                <a:solidFill>
                  <a:srgbClr val="000000"/>
                </a:solidFill>
                <a:latin typeface="Canva Sans Bold"/>
              </a:rPr>
              <a:t>4. Evaluating the Model</a:t>
            </a:r>
          </a:p>
        </p:txBody>
      </p:sp>
      <p:sp>
        <p:nvSpPr>
          <p:cNvPr name="TextBox 4" id="4"/>
          <p:cNvSpPr txBox="true"/>
          <p:nvPr/>
        </p:nvSpPr>
        <p:spPr>
          <a:xfrm rot="0">
            <a:off x="251296" y="-104775"/>
            <a:ext cx="3900921" cy="920164"/>
          </a:xfrm>
          <a:prstGeom prst="rect">
            <a:avLst/>
          </a:prstGeom>
        </p:spPr>
        <p:txBody>
          <a:bodyPr anchor="t" rtlCol="false" tIns="0" lIns="0" bIns="0" rIns="0">
            <a:spAutoFit/>
          </a:bodyPr>
          <a:lstStyle/>
          <a:p>
            <a:pPr algn="ctr">
              <a:lnSpc>
                <a:spcPts val="7557"/>
              </a:lnSpc>
            </a:pPr>
            <a:r>
              <a:rPr lang="en-US" sz="5398">
                <a:solidFill>
                  <a:srgbClr val="000000"/>
                </a:solidFill>
                <a:latin typeface="Canva Sans Bold"/>
              </a:rPr>
              <a:t>Milestone 3</a:t>
            </a:r>
          </a:p>
        </p:txBody>
      </p:sp>
      <p:sp>
        <p:nvSpPr>
          <p:cNvPr name="TextBox 5" id="5"/>
          <p:cNvSpPr txBox="true"/>
          <p:nvPr/>
        </p:nvSpPr>
        <p:spPr>
          <a:xfrm rot="0">
            <a:off x="240609" y="7823936"/>
            <a:ext cx="17806781" cy="1691179"/>
          </a:xfrm>
          <a:prstGeom prst="rect">
            <a:avLst/>
          </a:prstGeom>
        </p:spPr>
        <p:txBody>
          <a:bodyPr anchor="t" rtlCol="false" tIns="0" lIns="0" bIns="0" rIns="0">
            <a:spAutoFit/>
          </a:bodyPr>
          <a:lstStyle/>
          <a:p>
            <a:pPr algn="l" marL="662063" indent="-331031" lvl="1">
              <a:lnSpc>
                <a:spcPts val="4538"/>
              </a:lnSpc>
              <a:buFont typeface="Arial"/>
              <a:buChar char="•"/>
            </a:pPr>
            <a:r>
              <a:rPr lang="en-US" sz="3066">
                <a:solidFill>
                  <a:srgbClr val="000000"/>
                </a:solidFill>
                <a:latin typeface="Canva Sans"/>
              </a:rPr>
              <a:t>Our model achieved an accuracy of 0.98, meaning it correctly classified 98% of the inputs.</a:t>
            </a:r>
          </a:p>
          <a:p>
            <a:pPr algn="l" marL="662063" indent="-331031" lvl="1">
              <a:lnSpc>
                <a:spcPts val="4538"/>
              </a:lnSpc>
              <a:buFont typeface="Arial"/>
              <a:buChar char="•"/>
            </a:pPr>
            <a:r>
              <a:rPr lang="en-US" sz="3066">
                <a:solidFill>
                  <a:srgbClr val="000000"/>
                </a:solidFill>
                <a:latin typeface="Canva Sans"/>
              </a:rPr>
              <a:t>This high level of accuracy indicates robust performance in distinguishing between the two classes.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144147" y="3747490"/>
            <a:ext cx="11415755" cy="5932919"/>
          </a:xfrm>
          <a:custGeom>
            <a:avLst/>
            <a:gdLst/>
            <a:ahLst/>
            <a:cxnLst/>
            <a:rect r="r" b="b" t="t" l="l"/>
            <a:pathLst>
              <a:path h="5932919" w="11415755">
                <a:moveTo>
                  <a:pt x="0" y="0"/>
                </a:moveTo>
                <a:lnTo>
                  <a:pt x="11415755" y="0"/>
                </a:lnTo>
                <a:lnTo>
                  <a:pt x="11415755" y="5932919"/>
                </a:lnTo>
                <a:lnTo>
                  <a:pt x="0" y="5932919"/>
                </a:lnTo>
                <a:lnTo>
                  <a:pt x="0" y="0"/>
                </a:lnTo>
                <a:close/>
              </a:path>
            </a:pathLst>
          </a:custGeom>
          <a:blipFill>
            <a:blip r:embed="rId2"/>
            <a:stretch>
              <a:fillRect l="0" t="0" r="0" b="0"/>
            </a:stretch>
          </a:blipFill>
        </p:spPr>
      </p:sp>
      <p:sp>
        <p:nvSpPr>
          <p:cNvPr name="TextBox 3" id="3"/>
          <p:cNvSpPr txBox="true"/>
          <p:nvPr/>
        </p:nvSpPr>
        <p:spPr>
          <a:xfrm rot="0">
            <a:off x="6976684" y="153273"/>
            <a:ext cx="4334633" cy="1009699"/>
          </a:xfrm>
          <a:prstGeom prst="rect">
            <a:avLst/>
          </a:prstGeom>
        </p:spPr>
        <p:txBody>
          <a:bodyPr anchor="t" rtlCol="false" tIns="0" lIns="0" bIns="0" rIns="0">
            <a:spAutoFit/>
          </a:bodyPr>
          <a:lstStyle/>
          <a:p>
            <a:pPr algn="ctr">
              <a:lnSpc>
                <a:spcPts val="8397"/>
              </a:lnSpc>
            </a:pPr>
            <a:r>
              <a:rPr lang="en-US" sz="5998">
                <a:solidFill>
                  <a:srgbClr val="000000"/>
                </a:solidFill>
                <a:latin typeface="Canva Sans Bold"/>
              </a:rPr>
              <a:t>Milestone 3</a:t>
            </a:r>
          </a:p>
        </p:txBody>
      </p:sp>
      <p:sp>
        <p:nvSpPr>
          <p:cNvPr name="TextBox 4" id="4"/>
          <p:cNvSpPr txBox="true"/>
          <p:nvPr/>
        </p:nvSpPr>
        <p:spPr>
          <a:xfrm rot="0">
            <a:off x="2167641" y="1077247"/>
            <a:ext cx="13952718" cy="778510"/>
          </a:xfrm>
          <a:prstGeom prst="rect">
            <a:avLst/>
          </a:prstGeom>
        </p:spPr>
        <p:txBody>
          <a:bodyPr anchor="t" rtlCol="false" tIns="0" lIns="0" bIns="0" rIns="0">
            <a:spAutoFit/>
          </a:bodyPr>
          <a:lstStyle/>
          <a:p>
            <a:pPr algn="l">
              <a:lnSpc>
                <a:spcPts val="6440"/>
              </a:lnSpc>
            </a:pPr>
            <a:r>
              <a:rPr lang="en-US" sz="4600">
                <a:solidFill>
                  <a:srgbClr val="000000"/>
                </a:solidFill>
                <a:latin typeface="Canva Sans Bold"/>
              </a:rPr>
              <a:t>Using predefined BERT model on Regression task</a:t>
            </a:r>
          </a:p>
        </p:txBody>
      </p:sp>
      <p:sp>
        <p:nvSpPr>
          <p:cNvPr name="TextBox 5" id="5"/>
          <p:cNvSpPr txBox="true"/>
          <p:nvPr/>
        </p:nvSpPr>
        <p:spPr>
          <a:xfrm rot="0">
            <a:off x="602775" y="2215401"/>
            <a:ext cx="5249249" cy="2143759"/>
          </a:xfrm>
          <a:prstGeom prst="rect">
            <a:avLst/>
          </a:prstGeom>
        </p:spPr>
        <p:txBody>
          <a:bodyPr anchor="t" rtlCol="false" tIns="0" lIns="0" bIns="0" rIns="0">
            <a:spAutoFit/>
          </a:bodyPr>
          <a:lstStyle/>
          <a:p>
            <a:pPr algn="ctr" marL="885195" indent="-442598" lvl="1">
              <a:lnSpc>
                <a:spcPts val="5740"/>
              </a:lnSpc>
              <a:buAutoNum type="arabicPeriod" startAt="1"/>
            </a:pPr>
            <a:r>
              <a:rPr lang="en-US" sz="4100">
                <a:solidFill>
                  <a:srgbClr val="000000"/>
                </a:solidFill>
                <a:latin typeface="Canva Sans Bold"/>
              </a:rPr>
              <a:t>Data Preparation</a:t>
            </a:r>
          </a:p>
          <a:p>
            <a:pPr algn="l" marL="885195" indent="-442598" lvl="1">
              <a:lnSpc>
                <a:spcPts val="5740"/>
              </a:lnSpc>
              <a:buAutoNum type="arabicPeriod" startAt="1"/>
            </a:pPr>
            <a:r>
              <a:rPr lang="en-US" sz="4100">
                <a:solidFill>
                  <a:srgbClr val="000000"/>
                </a:solidFill>
                <a:latin typeface="Canva Sans Bold"/>
              </a:rPr>
              <a:t>Model Loading</a:t>
            </a:r>
          </a:p>
          <a:p>
            <a:pPr algn="l">
              <a:lnSpc>
                <a:spcPts val="5740"/>
              </a:lnSpc>
            </a:pPr>
          </a:p>
        </p:txBody>
      </p:sp>
      <p:sp>
        <p:nvSpPr>
          <p:cNvPr name="TextBox 6" id="6"/>
          <p:cNvSpPr txBox="true"/>
          <p:nvPr/>
        </p:nvSpPr>
        <p:spPr>
          <a:xfrm rot="0">
            <a:off x="11887895" y="4620479"/>
            <a:ext cx="6012477" cy="3747696"/>
          </a:xfrm>
          <a:prstGeom prst="rect">
            <a:avLst/>
          </a:prstGeom>
        </p:spPr>
        <p:txBody>
          <a:bodyPr anchor="t" rtlCol="false" tIns="0" lIns="0" bIns="0" rIns="0">
            <a:spAutoFit/>
          </a:bodyPr>
          <a:lstStyle/>
          <a:p>
            <a:pPr algn="just" marL="772475" indent="-386237" lvl="1">
              <a:lnSpc>
                <a:spcPts val="5009"/>
              </a:lnSpc>
              <a:buFont typeface="Arial"/>
              <a:buChar char="•"/>
            </a:pPr>
            <a:r>
              <a:rPr lang="en-US" sz="3577">
                <a:solidFill>
                  <a:srgbClr val="000000"/>
                </a:solidFill>
                <a:latin typeface="Canva Sans"/>
              </a:rPr>
              <a:t>The model architecture used: </a:t>
            </a:r>
          </a:p>
          <a:p>
            <a:pPr algn="just">
              <a:lnSpc>
                <a:spcPts val="5009"/>
              </a:lnSpc>
            </a:pPr>
            <a:r>
              <a:rPr lang="en-US" sz="3577">
                <a:solidFill>
                  <a:srgbClr val="000000"/>
                </a:solidFill>
                <a:latin typeface="Canva Sans"/>
              </a:rPr>
              <a:t>RegressionBert</a:t>
            </a:r>
          </a:p>
          <a:p>
            <a:pPr algn="just">
              <a:lnSpc>
                <a:spcPts val="5009"/>
              </a:lnSpc>
            </a:pPr>
          </a:p>
          <a:p>
            <a:pPr algn="just" marL="772475" indent="-386237" lvl="1">
              <a:lnSpc>
                <a:spcPts val="5009"/>
              </a:lnSpc>
              <a:buFont typeface="Arial"/>
              <a:buChar char="•"/>
            </a:pPr>
            <a:r>
              <a:rPr lang="en-US" sz="3577">
                <a:solidFill>
                  <a:srgbClr val="000000"/>
                </a:solidFill>
                <a:latin typeface="Canva Sans"/>
              </a:rPr>
              <a:t>The model name: </a:t>
            </a:r>
          </a:p>
          <a:p>
            <a:pPr algn="just">
              <a:lnSpc>
                <a:spcPts val="5009"/>
              </a:lnSpc>
            </a:pPr>
            <a:r>
              <a:rPr lang="en-US" sz="3577">
                <a:solidFill>
                  <a:srgbClr val="000000"/>
                </a:solidFill>
                <a:latin typeface="Canva Sans"/>
              </a:rPr>
              <a:t>’prajjwal1/bert-tiny’ model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628807" y="456424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6" id="6"/>
          <p:cNvSpPr txBox="true"/>
          <p:nvPr/>
        </p:nvSpPr>
        <p:spPr>
          <a:xfrm rot="0">
            <a:off x="3628807" y="564374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7" id="7"/>
          <p:cNvSpPr txBox="true"/>
          <p:nvPr/>
        </p:nvSpPr>
        <p:spPr>
          <a:xfrm rot="0">
            <a:off x="6764145" y="6919630"/>
            <a:ext cx="2097071" cy="453772"/>
          </a:xfrm>
          <a:prstGeom prst="rect">
            <a:avLst/>
          </a:prstGeom>
        </p:spPr>
        <p:txBody>
          <a:bodyPr anchor="t" rtlCol="false" tIns="0" lIns="0" bIns="0" rIns="0">
            <a:spAutoFit/>
          </a:bodyPr>
          <a:lstStyle/>
          <a:p>
            <a:pPr algn="ctr">
              <a:lnSpc>
                <a:spcPts val="3821"/>
              </a:lnSpc>
            </a:pPr>
            <a:r>
              <a:rPr lang="en-US" sz="2599">
                <a:solidFill>
                  <a:srgbClr val="FFFFFF"/>
                </a:solidFill>
                <a:latin typeface="Open Sauce Bold"/>
              </a:rPr>
              <a:t>Milestone 3   </a:t>
            </a:r>
          </a:p>
        </p:txBody>
      </p:sp>
      <p:sp>
        <p:nvSpPr>
          <p:cNvPr name="TextBox 8" id="8"/>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
        <p:nvSpPr>
          <p:cNvPr name="TextBox 9" id="9"/>
          <p:cNvSpPr txBox="true"/>
          <p:nvPr/>
        </p:nvSpPr>
        <p:spPr>
          <a:xfrm rot="0">
            <a:off x="3628807" y="6811553"/>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10" id="10"/>
          <p:cNvSpPr txBox="true"/>
          <p:nvPr/>
        </p:nvSpPr>
        <p:spPr>
          <a:xfrm rot="0">
            <a:off x="6764145" y="5754405"/>
            <a:ext cx="2097071" cy="453772"/>
          </a:xfrm>
          <a:prstGeom prst="rect">
            <a:avLst/>
          </a:prstGeom>
        </p:spPr>
        <p:txBody>
          <a:bodyPr anchor="t" rtlCol="false" tIns="0" lIns="0" bIns="0" rIns="0">
            <a:spAutoFit/>
          </a:bodyPr>
          <a:lstStyle/>
          <a:p>
            <a:pPr algn="ctr">
              <a:lnSpc>
                <a:spcPts val="3821"/>
              </a:lnSpc>
            </a:pPr>
            <a:r>
              <a:rPr lang="en-US" sz="2599">
                <a:solidFill>
                  <a:srgbClr val="FFFFFF"/>
                </a:solidFill>
                <a:latin typeface="Open Sauce Bold"/>
              </a:rPr>
              <a:t>Milestone 2   </a:t>
            </a:r>
          </a:p>
        </p:txBody>
      </p:sp>
      <p:sp>
        <p:nvSpPr>
          <p:cNvPr name="TextBox 11" id="11"/>
          <p:cNvSpPr txBox="true"/>
          <p:nvPr/>
        </p:nvSpPr>
        <p:spPr>
          <a:xfrm rot="0">
            <a:off x="6764145" y="4689728"/>
            <a:ext cx="2097071" cy="453772"/>
          </a:xfrm>
          <a:prstGeom prst="rect">
            <a:avLst/>
          </a:prstGeom>
        </p:spPr>
        <p:txBody>
          <a:bodyPr anchor="t" rtlCol="false" tIns="0" lIns="0" bIns="0" rIns="0">
            <a:spAutoFit/>
          </a:bodyPr>
          <a:lstStyle/>
          <a:p>
            <a:pPr algn="ctr">
              <a:lnSpc>
                <a:spcPts val="3821"/>
              </a:lnSpc>
            </a:pPr>
            <a:r>
              <a:rPr lang="en-US" sz="2599">
                <a:solidFill>
                  <a:srgbClr val="FFFFFF"/>
                </a:solidFill>
                <a:latin typeface="Open Sauce Bold"/>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425722" y="2412174"/>
            <a:ext cx="6908826" cy="5623309"/>
          </a:xfrm>
          <a:custGeom>
            <a:avLst/>
            <a:gdLst/>
            <a:ahLst/>
            <a:cxnLst/>
            <a:rect r="r" b="b" t="t" l="l"/>
            <a:pathLst>
              <a:path h="5623309" w="6908826">
                <a:moveTo>
                  <a:pt x="0" y="0"/>
                </a:moveTo>
                <a:lnTo>
                  <a:pt x="6908825" y="0"/>
                </a:lnTo>
                <a:lnTo>
                  <a:pt x="6908825" y="5623309"/>
                </a:lnTo>
                <a:lnTo>
                  <a:pt x="0" y="5623309"/>
                </a:lnTo>
                <a:lnTo>
                  <a:pt x="0" y="0"/>
                </a:lnTo>
                <a:close/>
              </a:path>
            </a:pathLst>
          </a:custGeom>
          <a:blipFill>
            <a:blip r:embed="rId2"/>
            <a:stretch>
              <a:fillRect l="0" t="0" r="-14242" b="0"/>
            </a:stretch>
          </a:blipFill>
        </p:spPr>
      </p:sp>
      <p:sp>
        <p:nvSpPr>
          <p:cNvPr name="TextBox 3" id="3"/>
          <p:cNvSpPr txBox="true"/>
          <p:nvPr/>
        </p:nvSpPr>
        <p:spPr>
          <a:xfrm rot="0">
            <a:off x="425722" y="1067451"/>
            <a:ext cx="5352726" cy="695959"/>
          </a:xfrm>
          <a:prstGeom prst="rect">
            <a:avLst/>
          </a:prstGeom>
        </p:spPr>
        <p:txBody>
          <a:bodyPr anchor="t" rtlCol="false" tIns="0" lIns="0" bIns="0" rIns="0">
            <a:spAutoFit/>
          </a:bodyPr>
          <a:lstStyle/>
          <a:p>
            <a:pPr algn="l">
              <a:lnSpc>
                <a:spcPts val="5740"/>
              </a:lnSpc>
            </a:pPr>
            <a:r>
              <a:rPr lang="en-US" sz="4100">
                <a:solidFill>
                  <a:srgbClr val="000000"/>
                </a:solidFill>
                <a:latin typeface="Canva Sans Bold"/>
              </a:rPr>
              <a:t>3. Training the Model</a:t>
            </a:r>
          </a:p>
        </p:txBody>
      </p:sp>
      <p:sp>
        <p:nvSpPr>
          <p:cNvPr name="TextBox 4" id="4"/>
          <p:cNvSpPr txBox="true"/>
          <p:nvPr/>
        </p:nvSpPr>
        <p:spPr>
          <a:xfrm rot="0">
            <a:off x="7707261" y="1086501"/>
            <a:ext cx="10342199" cy="8560913"/>
          </a:xfrm>
          <a:prstGeom prst="rect">
            <a:avLst/>
          </a:prstGeom>
        </p:spPr>
        <p:txBody>
          <a:bodyPr anchor="t" rtlCol="false" tIns="0" lIns="0" bIns="0" rIns="0">
            <a:spAutoFit/>
          </a:bodyPr>
          <a:lstStyle/>
          <a:p>
            <a:pPr algn="l">
              <a:lnSpc>
                <a:spcPts val="3788"/>
              </a:lnSpc>
            </a:pPr>
            <a:r>
              <a:rPr lang="en-US" sz="2706">
                <a:solidFill>
                  <a:srgbClr val="000000"/>
                </a:solidFill>
                <a:latin typeface="Canva Sans"/>
              </a:rPr>
              <a:t> 1. A training loop for a regression task over five epochs is executed. </a:t>
            </a:r>
          </a:p>
          <a:p>
            <a:pPr algn="l">
              <a:lnSpc>
                <a:spcPts val="3788"/>
              </a:lnSpc>
            </a:pPr>
          </a:p>
          <a:p>
            <a:pPr algn="l">
              <a:lnSpc>
                <a:spcPts val="3788"/>
              </a:lnSpc>
            </a:pPr>
            <a:r>
              <a:rPr lang="en-US" sz="2706">
                <a:solidFill>
                  <a:srgbClr val="000000"/>
                </a:solidFill>
                <a:latin typeface="Canva Sans"/>
              </a:rPr>
              <a:t>2. The training data is iterated over in batches using the trainloader, which contains preprocessed input sequences (inputids) and their corresponding target scores. </a:t>
            </a:r>
          </a:p>
          <a:p>
            <a:pPr algn="l">
              <a:lnSpc>
                <a:spcPts val="3788"/>
              </a:lnSpc>
            </a:pPr>
          </a:p>
          <a:p>
            <a:pPr algn="l">
              <a:lnSpc>
                <a:spcPts val="3788"/>
              </a:lnSpc>
            </a:pPr>
            <a:r>
              <a:rPr lang="en-US" sz="2706">
                <a:solidFill>
                  <a:srgbClr val="000000"/>
                </a:solidFill>
                <a:latin typeface="Canva Sans"/>
              </a:rPr>
              <a:t>3. The model’s optimizer gradients are reset, and the model is passed the input sequences to generate predictions. </a:t>
            </a:r>
          </a:p>
          <a:p>
            <a:pPr algn="l">
              <a:lnSpc>
                <a:spcPts val="3788"/>
              </a:lnSpc>
            </a:pPr>
          </a:p>
          <a:p>
            <a:pPr algn="l">
              <a:lnSpc>
                <a:spcPts val="3788"/>
              </a:lnSpc>
            </a:pPr>
            <a:r>
              <a:rPr lang="en-US" sz="2706">
                <a:solidFill>
                  <a:srgbClr val="000000"/>
                </a:solidFill>
                <a:latin typeface="Canva Sans"/>
              </a:rPr>
              <a:t>4. These predictions are compared with the target scores using a specified loss function (MSE), and the loss is calculated.</a:t>
            </a:r>
          </a:p>
          <a:p>
            <a:pPr algn="l">
              <a:lnSpc>
                <a:spcPts val="3788"/>
              </a:lnSpc>
            </a:pPr>
          </a:p>
          <a:p>
            <a:pPr algn="l">
              <a:lnSpc>
                <a:spcPts val="3788"/>
              </a:lnSpc>
            </a:pPr>
            <a:r>
              <a:rPr lang="en-US" sz="2706">
                <a:solidFill>
                  <a:srgbClr val="000000"/>
                </a:solidFill>
                <a:latin typeface="Canva Sans"/>
              </a:rPr>
              <a:t>5. The gradients of the loss with respect to the model’s parameters are computed via backpropagation, and the optimizer (AdamW) adjusts the model’s parameters to minimize the loss. </a:t>
            </a:r>
          </a:p>
        </p:txBody>
      </p:sp>
      <p:sp>
        <p:nvSpPr>
          <p:cNvPr name="TextBox 5" id="5"/>
          <p:cNvSpPr txBox="true"/>
          <p:nvPr/>
        </p:nvSpPr>
        <p:spPr>
          <a:xfrm rot="0">
            <a:off x="251296" y="-104775"/>
            <a:ext cx="3900921" cy="920164"/>
          </a:xfrm>
          <a:prstGeom prst="rect">
            <a:avLst/>
          </a:prstGeom>
        </p:spPr>
        <p:txBody>
          <a:bodyPr anchor="t" rtlCol="false" tIns="0" lIns="0" bIns="0" rIns="0">
            <a:spAutoFit/>
          </a:bodyPr>
          <a:lstStyle/>
          <a:p>
            <a:pPr algn="ctr">
              <a:lnSpc>
                <a:spcPts val="7557"/>
              </a:lnSpc>
            </a:pPr>
            <a:r>
              <a:rPr lang="en-US" sz="5398">
                <a:solidFill>
                  <a:srgbClr val="000000"/>
                </a:solidFill>
                <a:latin typeface="Canva Sans Bold"/>
              </a:rPr>
              <a:t>Milestone 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3839612" y="2024246"/>
            <a:ext cx="8223369" cy="5750608"/>
          </a:xfrm>
          <a:custGeom>
            <a:avLst/>
            <a:gdLst/>
            <a:ahLst/>
            <a:cxnLst/>
            <a:rect r="r" b="b" t="t" l="l"/>
            <a:pathLst>
              <a:path h="5750608" w="8223369">
                <a:moveTo>
                  <a:pt x="0" y="0"/>
                </a:moveTo>
                <a:lnTo>
                  <a:pt x="8223370" y="0"/>
                </a:lnTo>
                <a:lnTo>
                  <a:pt x="8223370" y="5750608"/>
                </a:lnTo>
                <a:lnTo>
                  <a:pt x="0" y="5750608"/>
                </a:lnTo>
                <a:lnTo>
                  <a:pt x="0" y="0"/>
                </a:lnTo>
                <a:close/>
              </a:path>
            </a:pathLst>
          </a:custGeom>
          <a:blipFill>
            <a:blip r:embed="rId2"/>
            <a:stretch>
              <a:fillRect l="0" t="0" r="0" b="0"/>
            </a:stretch>
          </a:blipFill>
        </p:spPr>
      </p:sp>
      <p:sp>
        <p:nvSpPr>
          <p:cNvPr name="TextBox 3" id="3"/>
          <p:cNvSpPr txBox="true"/>
          <p:nvPr/>
        </p:nvSpPr>
        <p:spPr>
          <a:xfrm rot="0">
            <a:off x="425722" y="1067451"/>
            <a:ext cx="5981700" cy="695959"/>
          </a:xfrm>
          <a:prstGeom prst="rect">
            <a:avLst/>
          </a:prstGeom>
        </p:spPr>
        <p:txBody>
          <a:bodyPr anchor="t" rtlCol="false" tIns="0" lIns="0" bIns="0" rIns="0">
            <a:spAutoFit/>
          </a:bodyPr>
          <a:lstStyle/>
          <a:p>
            <a:pPr algn="l">
              <a:lnSpc>
                <a:spcPts val="5740"/>
              </a:lnSpc>
            </a:pPr>
            <a:r>
              <a:rPr lang="en-US" sz="4100">
                <a:solidFill>
                  <a:srgbClr val="000000"/>
                </a:solidFill>
                <a:latin typeface="Canva Sans Bold"/>
              </a:rPr>
              <a:t>4. Evaluating the Model</a:t>
            </a:r>
          </a:p>
        </p:txBody>
      </p:sp>
      <p:sp>
        <p:nvSpPr>
          <p:cNvPr name="TextBox 4" id="4"/>
          <p:cNvSpPr txBox="true"/>
          <p:nvPr/>
        </p:nvSpPr>
        <p:spPr>
          <a:xfrm rot="0">
            <a:off x="251296" y="-104775"/>
            <a:ext cx="3900921" cy="920164"/>
          </a:xfrm>
          <a:prstGeom prst="rect">
            <a:avLst/>
          </a:prstGeom>
        </p:spPr>
        <p:txBody>
          <a:bodyPr anchor="t" rtlCol="false" tIns="0" lIns="0" bIns="0" rIns="0">
            <a:spAutoFit/>
          </a:bodyPr>
          <a:lstStyle/>
          <a:p>
            <a:pPr algn="ctr">
              <a:lnSpc>
                <a:spcPts val="7557"/>
              </a:lnSpc>
            </a:pPr>
            <a:r>
              <a:rPr lang="en-US" sz="5398">
                <a:solidFill>
                  <a:srgbClr val="000000"/>
                </a:solidFill>
                <a:latin typeface="Canva Sans Bold"/>
              </a:rPr>
              <a:t>Milestone 3</a:t>
            </a:r>
          </a:p>
        </p:txBody>
      </p:sp>
      <p:sp>
        <p:nvSpPr>
          <p:cNvPr name="TextBox 5" id="5"/>
          <p:cNvSpPr txBox="true"/>
          <p:nvPr/>
        </p:nvSpPr>
        <p:spPr>
          <a:xfrm rot="0">
            <a:off x="240609" y="8138621"/>
            <a:ext cx="17806781" cy="1119679"/>
          </a:xfrm>
          <a:prstGeom prst="rect">
            <a:avLst/>
          </a:prstGeom>
        </p:spPr>
        <p:txBody>
          <a:bodyPr anchor="t" rtlCol="false" tIns="0" lIns="0" bIns="0" rIns="0">
            <a:spAutoFit/>
          </a:bodyPr>
          <a:lstStyle/>
          <a:p>
            <a:pPr algn="l" marL="662063" indent="-331031" lvl="1">
              <a:lnSpc>
                <a:spcPts val="4538"/>
              </a:lnSpc>
              <a:buFont typeface="Arial"/>
              <a:buChar char="•"/>
            </a:pPr>
            <a:r>
              <a:rPr lang="en-US" sz="3066">
                <a:solidFill>
                  <a:srgbClr val="000000"/>
                </a:solidFill>
                <a:latin typeface="Canva Sans"/>
              </a:rPr>
              <a:t>Our model has a MSE of 25.6 which means the average squared difference between the predicted and actual scores is 25.6.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3921917" y="21572"/>
            <a:ext cx="10444167" cy="1007128"/>
          </a:xfrm>
          <a:prstGeom prst="rect">
            <a:avLst/>
          </a:prstGeom>
        </p:spPr>
        <p:txBody>
          <a:bodyPr anchor="t" rtlCol="false" tIns="0" lIns="0" bIns="0" rIns="0">
            <a:spAutoFit/>
          </a:bodyPr>
          <a:lstStyle/>
          <a:p>
            <a:pPr algn="ctr" marL="0" indent="0" lvl="0">
              <a:lnSpc>
                <a:spcPts val="8202"/>
              </a:lnSpc>
              <a:spcBef>
                <a:spcPct val="0"/>
              </a:spcBef>
            </a:pPr>
            <a:r>
              <a:rPr lang="en-US" sz="5943" spc="166">
                <a:solidFill>
                  <a:srgbClr val="010101"/>
                </a:solidFill>
                <a:latin typeface="Canva Sans Bold"/>
              </a:rPr>
              <a:t>Conclusion</a:t>
            </a:r>
          </a:p>
        </p:txBody>
      </p:sp>
      <p:sp>
        <p:nvSpPr>
          <p:cNvPr name="TextBox 3" id="3"/>
          <p:cNvSpPr txBox="true"/>
          <p:nvPr/>
        </p:nvSpPr>
        <p:spPr>
          <a:xfrm rot="0">
            <a:off x="268358" y="1583373"/>
            <a:ext cx="17751284" cy="7053579"/>
          </a:xfrm>
          <a:prstGeom prst="rect">
            <a:avLst/>
          </a:prstGeom>
        </p:spPr>
        <p:txBody>
          <a:bodyPr anchor="t" rtlCol="false" tIns="0" lIns="0" bIns="0" rIns="0">
            <a:spAutoFit/>
          </a:bodyPr>
          <a:lstStyle/>
          <a:p>
            <a:pPr algn="l">
              <a:lnSpc>
                <a:spcPts val="4900"/>
              </a:lnSpc>
            </a:pPr>
            <a:r>
              <a:rPr lang="en-US" sz="3500">
                <a:solidFill>
                  <a:srgbClr val="010101"/>
                </a:solidFill>
                <a:latin typeface="Canva Sans Bold"/>
              </a:rPr>
              <a:t>In the Binary Classification Task:</a:t>
            </a:r>
          </a:p>
          <a:p>
            <a:pPr algn="l" marL="755659" indent="-377829" lvl="1">
              <a:lnSpc>
                <a:spcPts val="4900"/>
              </a:lnSpc>
              <a:buFont typeface="Arial"/>
              <a:buChar char="•"/>
            </a:pPr>
            <a:r>
              <a:rPr lang="en-US" sz="3500">
                <a:solidFill>
                  <a:srgbClr val="010101"/>
                </a:solidFill>
                <a:latin typeface="Canva Sans"/>
              </a:rPr>
              <a:t>Our predefined BERT model achieved an accuracy of 0.98 in classifying questions as related to Android or iOS.</a:t>
            </a:r>
          </a:p>
          <a:p>
            <a:pPr algn="l" marL="755659" indent="-377829" lvl="1">
              <a:lnSpc>
                <a:spcPts val="4900"/>
              </a:lnSpc>
              <a:buFont typeface="Arial"/>
              <a:buChar char="•"/>
            </a:pPr>
            <a:r>
              <a:rPr lang="en-US" sz="3500">
                <a:solidFill>
                  <a:srgbClr val="010101"/>
                </a:solidFill>
                <a:latin typeface="Canva Sans"/>
              </a:rPr>
              <a:t>The LSTM model achieved an accuracy of 0.25 which did not match the performance of BERT.</a:t>
            </a:r>
          </a:p>
          <a:p>
            <a:pPr algn="l" marL="755659" indent="-377829" lvl="1">
              <a:lnSpc>
                <a:spcPts val="4900"/>
              </a:lnSpc>
              <a:buFont typeface="Arial"/>
              <a:buChar char="•"/>
            </a:pPr>
            <a:r>
              <a:rPr lang="en-US" sz="3500">
                <a:solidFill>
                  <a:srgbClr val="010101"/>
                </a:solidFill>
                <a:latin typeface="Canva Sans"/>
              </a:rPr>
              <a:t>The pretrained BERT model used in Milestone 3 outperforms LSTM model used in Milestone 2 as it considers the entire context of a sentence, both from the left and the right, which enables it to understand the full meaning of each word in context while LSTM model captures dependencies by processing the input  sequentially (one word at a time)</a:t>
            </a:r>
          </a:p>
          <a:p>
            <a:pPr algn="l">
              <a:lnSpc>
                <a:spcPts val="7139"/>
              </a:lnSpc>
            </a:pPr>
          </a:p>
        </p:txBody>
      </p:sp>
      <p:sp>
        <p:nvSpPr>
          <p:cNvPr name="Freeform 4" id="4"/>
          <p:cNvSpPr/>
          <p:nvPr/>
        </p:nvSpPr>
        <p:spPr>
          <a:xfrm flipH="false" flipV="false" rot="232408">
            <a:off x="-793680" y="7779772"/>
            <a:ext cx="20557642" cy="12259830"/>
          </a:xfrm>
          <a:custGeom>
            <a:avLst/>
            <a:gdLst/>
            <a:ahLst/>
            <a:cxnLst/>
            <a:rect r="r" b="b" t="t" l="l"/>
            <a:pathLst>
              <a:path h="12259830" w="20557642">
                <a:moveTo>
                  <a:pt x="0" y="0"/>
                </a:moveTo>
                <a:lnTo>
                  <a:pt x="20557642" y="0"/>
                </a:lnTo>
                <a:lnTo>
                  <a:pt x="20557642" y="12259830"/>
                </a:lnTo>
                <a:lnTo>
                  <a:pt x="0" y="12259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TextBox 2" id="2"/>
          <p:cNvSpPr txBox="true"/>
          <p:nvPr/>
        </p:nvSpPr>
        <p:spPr>
          <a:xfrm rot="0">
            <a:off x="3921917" y="234208"/>
            <a:ext cx="10444167" cy="1007128"/>
          </a:xfrm>
          <a:prstGeom prst="rect">
            <a:avLst/>
          </a:prstGeom>
        </p:spPr>
        <p:txBody>
          <a:bodyPr anchor="t" rtlCol="false" tIns="0" lIns="0" bIns="0" rIns="0">
            <a:spAutoFit/>
          </a:bodyPr>
          <a:lstStyle/>
          <a:p>
            <a:pPr algn="ctr" marL="0" indent="0" lvl="0">
              <a:lnSpc>
                <a:spcPts val="8202"/>
              </a:lnSpc>
              <a:spcBef>
                <a:spcPct val="0"/>
              </a:spcBef>
            </a:pPr>
            <a:r>
              <a:rPr lang="en-US" sz="5943" spc="166">
                <a:solidFill>
                  <a:srgbClr val="010101"/>
                </a:solidFill>
                <a:latin typeface="Canva Sans Bold"/>
              </a:rPr>
              <a:t>Conclusion</a:t>
            </a:r>
          </a:p>
        </p:txBody>
      </p:sp>
      <p:sp>
        <p:nvSpPr>
          <p:cNvPr name="TextBox 3" id="3"/>
          <p:cNvSpPr txBox="true"/>
          <p:nvPr/>
        </p:nvSpPr>
        <p:spPr>
          <a:xfrm rot="0">
            <a:off x="605118" y="1334486"/>
            <a:ext cx="16654182" cy="7923814"/>
          </a:xfrm>
          <a:prstGeom prst="rect">
            <a:avLst/>
          </a:prstGeom>
        </p:spPr>
        <p:txBody>
          <a:bodyPr anchor="t" rtlCol="false" tIns="0" lIns="0" bIns="0" rIns="0">
            <a:spAutoFit/>
          </a:bodyPr>
          <a:lstStyle/>
          <a:p>
            <a:pPr algn="l">
              <a:lnSpc>
                <a:spcPts val="4390"/>
              </a:lnSpc>
            </a:pPr>
            <a:r>
              <a:rPr lang="en-US" sz="3136">
                <a:solidFill>
                  <a:srgbClr val="010101"/>
                </a:solidFill>
                <a:latin typeface="Canva Sans Bold"/>
              </a:rPr>
              <a:t>In the Regression Task:</a:t>
            </a:r>
          </a:p>
          <a:p>
            <a:pPr algn="l" marL="677135" indent="-338567" lvl="1">
              <a:lnSpc>
                <a:spcPts val="4390"/>
              </a:lnSpc>
              <a:buFont typeface="Arial"/>
              <a:buChar char="•"/>
            </a:pPr>
            <a:r>
              <a:rPr lang="en-US" sz="3136">
                <a:solidFill>
                  <a:srgbClr val="010101"/>
                </a:solidFill>
                <a:latin typeface="Canva Sans"/>
              </a:rPr>
              <a:t>Our predefined BERT model achieved a MSE of 25.68 in predicting the scores of the questions</a:t>
            </a:r>
          </a:p>
          <a:p>
            <a:pPr algn="l" marL="677135" indent="-338567" lvl="1">
              <a:lnSpc>
                <a:spcPts val="4390"/>
              </a:lnSpc>
              <a:buFont typeface="Arial"/>
              <a:buChar char="•"/>
            </a:pPr>
            <a:r>
              <a:rPr lang="en-US" sz="3136">
                <a:solidFill>
                  <a:srgbClr val="010101"/>
                </a:solidFill>
                <a:latin typeface="Canva Sans"/>
              </a:rPr>
              <a:t>The LSTM model achieved a MSE of 43.45</a:t>
            </a:r>
          </a:p>
          <a:p>
            <a:pPr algn="l" marL="677135" indent="-338567" lvl="1">
              <a:lnSpc>
                <a:spcPts val="4390"/>
              </a:lnSpc>
              <a:buFont typeface="Arial"/>
              <a:buChar char="•"/>
            </a:pPr>
            <a:r>
              <a:rPr lang="en-US" sz="3136">
                <a:solidFill>
                  <a:srgbClr val="010101"/>
                </a:solidFill>
                <a:latin typeface="Canva Sans"/>
              </a:rPr>
              <a:t> This significant difference in performance is due the architectural advantages of BERT over LSTM. BERT’s transformer architecture processes text bidirectionally, meaning it considers the full context of each word within a sentence from both directions, which allows it to capture intricate relationships and dependencies in the text more effectively while LSTMs process text sequentially and may struggle with capturing the full context as effectively as BERT. </a:t>
            </a:r>
          </a:p>
          <a:p>
            <a:pPr algn="l" marL="677135" indent="-338567" lvl="1">
              <a:lnSpc>
                <a:spcPts val="4390"/>
              </a:lnSpc>
              <a:buFont typeface="Arial"/>
              <a:buChar char="•"/>
            </a:pPr>
            <a:r>
              <a:rPr lang="en-US" sz="3136">
                <a:solidFill>
                  <a:srgbClr val="010101"/>
                </a:solidFill>
                <a:latin typeface="Canva Sans"/>
              </a:rPr>
              <a:t>This sequential processing can lead to less effective handling of long-range dependencies and contextual information, resulting in higher prediction errors and thus a higher MSE in classification tasks.</a:t>
            </a:r>
          </a:p>
          <a:p>
            <a:pPr algn="l">
              <a:lnSpc>
                <a:spcPts val="6217"/>
              </a:lnSpc>
            </a:pPr>
          </a:p>
        </p:txBody>
      </p:sp>
      <p:sp>
        <p:nvSpPr>
          <p:cNvPr name="Freeform 4" id="4"/>
          <p:cNvSpPr/>
          <p:nvPr/>
        </p:nvSpPr>
        <p:spPr>
          <a:xfrm flipH="false" flipV="false" rot="232408">
            <a:off x="-793680" y="7779772"/>
            <a:ext cx="20557642" cy="12259830"/>
          </a:xfrm>
          <a:custGeom>
            <a:avLst/>
            <a:gdLst/>
            <a:ahLst/>
            <a:cxnLst/>
            <a:rect r="r" b="b" t="t" l="l"/>
            <a:pathLst>
              <a:path h="12259830" w="20557642">
                <a:moveTo>
                  <a:pt x="0" y="0"/>
                </a:moveTo>
                <a:lnTo>
                  <a:pt x="20557642" y="0"/>
                </a:lnTo>
                <a:lnTo>
                  <a:pt x="20557642" y="12259830"/>
                </a:lnTo>
                <a:lnTo>
                  <a:pt x="0" y="12259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3271949" y="4273852"/>
            <a:ext cx="12426746" cy="2055203"/>
            <a:chOff x="0" y="0"/>
            <a:chExt cx="3272888" cy="541288"/>
          </a:xfrm>
        </p:grpSpPr>
        <p:sp>
          <p:nvSpPr>
            <p:cNvPr name="Freeform 5" id="5"/>
            <p:cNvSpPr/>
            <p:nvPr/>
          </p:nvSpPr>
          <p:spPr>
            <a:xfrm flipH="false" flipV="false" rot="0">
              <a:off x="0" y="0"/>
              <a:ext cx="3272888" cy="541288"/>
            </a:xfrm>
            <a:custGeom>
              <a:avLst/>
              <a:gdLst/>
              <a:ahLst/>
              <a:cxnLst/>
              <a:rect r="r" b="b" t="t" l="l"/>
              <a:pathLst>
                <a:path h="541288" w="3272888">
                  <a:moveTo>
                    <a:pt x="0" y="0"/>
                  </a:moveTo>
                  <a:lnTo>
                    <a:pt x="3272888" y="0"/>
                  </a:lnTo>
                  <a:lnTo>
                    <a:pt x="3272888" y="541288"/>
                  </a:lnTo>
                  <a:lnTo>
                    <a:pt x="0" y="541288"/>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3272888" cy="569863"/>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5524170" y="4733925"/>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5655361" y="7152157"/>
            <a:ext cx="15802157" cy="9423832"/>
          </a:xfrm>
          <a:custGeom>
            <a:avLst/>
            <a:gdLst/>
            <a:ahLst/>
            <a:cxnLst/>
            <a:rect r="r" b="b" t="t" l="l"/>
            <a:pathLst>
              <a:path h="9423832" w="15802157">
                <a:moveTo>
                  <a:pt x="0" y="0"/>
                </a:moveTo>
                <a:lnTo>
                  <a:pt x="15802157" y="0"/>
                </a:lnTo>
                <a:lnTo>
                  <a:pt x="15802157" y="9423833"/>
                </a:lnTo>
                <a:lnTo>
                  <a:pt x="0" y="94238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4" id="4"/>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5" id="5"/>
          <p:cNvSpPr txBox="true"/>
          <p:nvPr/>
        </p:nvSpPr>
        <p:spPr>
          <a:xfrm rot="0">
            <a:off x="733789" y="1076325"/>
            <a:ext cx="6899678" cy="784225"/>
          </a:xfrm>
          <a:prstGeom prst="rect">
            <a:avLst/>
          </a:prstGeom>
        </p:spPr>
        <p:txBody>
          <a:bodyPr anchor="t" rtlCol="false" tIns="0" lIns="0" bIns="0" rIns="0">
            <a:spAutoFit/>
          </a:bodyPr>
          <a:lstStyle/>
          <a:p>
            <a:pPr algn="just">
              <a:lnSpc>
                <a:spcPts val="6049"/>
              </a:lnSpc>
            </a:pPr>
            <a:r>
              <a:rPr lang="en-US" sz="5499" spc="175">
                <a:solidFill>
                  <a:srgbClr val="192253"/>
                </a:solidFill>
                <a:latin typeface="Open Sauce Medium"/>
              </a:rPr>
              <a:t>INTRODUCTION</a:t>
            </a:r>
          </a:p>
        </p:txBody>
      </p:sp>
      <p:sp>
        <p:nvSpPr>
          <p:cNvPr name="TextBox 6" id="6"/>
          <p:cNvSpPr txBox="true"/>
          <p:nvPr/>
        </p:nvSpPr>
        <p:spPr>
          <a:xfrm rot="0">
            <a:off x="1228358" y="3730739"/>
            <a:ext cx="14986870" cy="3835908"/>
          </a:xfrm>
          <a:prstGeom prst="rect">
            <a:avLst/>
          </a:prstGeom>
        </p:spPr>
        <p:txBody>
          <a:bodyPr anchor="t" rtlCol="false" tIns="0" lIns="0" bIns="0" rIns="0">
            <a:spAutoFit/>
          </a:bodyPr>
          <a:lstStyle/>
          <a:p>
            <a:pPr algn="l" marL="496567" indent="-248284" lvl="1">
              <a:lnSpc>
                <a:spcPts val="3380"/>
              </a:lnSpc>
              <a:buFont typeface="Arial"/>
              <a:buChar char="•"/>
            </a:pPr>
            <a:r>
              <a:rPr lang="en-US" sz="2299">
                <a:solidFill>
                  <a:srgbClr val="192253"/>
                </a:solidFill>
                <a:latin typeface="Open Sauce Light"/>
              </a:rPr>
              <a:t>NLP question answering and classification systems play a crucial role in enhancing how machines interpret and respond to human language.</a:t>
            </a:r>
          </a:p>
          <a:p>
            <a:pPr algn="l">
              <a:lnSpc>
                <a:spcPts val="3380"/>
              </a:lnSpc>
            </a:pPr>
          </a:p>
          <a:p>
            <a:pPr algn="l" marL="496567" indent="-248284" lvl="1">
              <a:lnSpc>
                <a:spcPts val="3380"/>
              </a:lnSpc>
              <a:buFont typeface="Arial"/>
              <a:buChar char="•"/>
            </a:pPr>
            <a:r>
              <a:rPr lang="en-US" sz="2299">
                <a:solidFill>
                  <a:srgbClr val="192253"/>
                </a:solidFill>
                <a:latin typeface="Open Sauce Light"/>
              </a:rPr>
              <a:t>By enhancing the precision and speed of these systems, we can streamline information retrieval, enhance user experiences, and facilitate better human-machine communication.</a:t>
            </a:r>
          </a:p>
          <a:p>
            <a:pPr algn="l">
              <a:lnSpc>
                <a:spcPts val="3380"/>
              </a:lnSpc>
            </a:pPr>
          </a:p>
          <a:p>
            <a:pPr algn="l" marL="496567" indent="-248284" lvl="1">
              <a:lnSpc>
                <a:spcPts val="3380"/>
              </a:lnSpc>
              <a:buFont typeface="Arial"/>
              <a:buChar char="•"/>
            </a:pPr>
            <a:r>
              <a:rPr lang="en-US" sz="2299">
                <a:solidFill>
                  <a:srgbClr val="192253"/>
                </a:solidFill>
                <a:latin typeface="Open Sauce Light"/>
              </a:rPr>
              <a:t>Understanding the workings of question classification and answering in NLP is essential for developers to create reliable models and improve system performance through informed decisions on model architectures and training methodologies.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1778428" y="7379007"/>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29587" y="2848429"/>
            <a:ext cx="8229713" cy="7246288"/>
          </a:xfrm>
          <a:custGeom>
            <a:avLst/>
            <a:gdLst/>
            <a:ahLst/>
            <a:cxnLst/>
            <a:rect r="r" b="b" t="t" l="l"/>
            <a:pathLst>
              <a:path h="7246288" w="8229713">
                <a:moveTo>
                  <a:pt x="0" y="0"/>
                </a:moveTo>
                <a:lnTo>
                  <a:pt x="8229713" y="0"/>
                </a:lnTo>
                <a:lnTo>
                  <a:pt x="8229713" y="7246287"/>
                </a:lnTo>
                <a:lnTo>
                  <a:pt x="0" y="7246287"/>
                </a:lnTo>
                <a:lnTo>
                  <a:pt x="0" y="0"/>
                </a:lnTo>
                <a:close/>
              </a:path>
            </a:pathLst>
          </a:custGeom>
          <a:blipFill>
            <a:blip r:embed="rId4"/>
            <a:stretch>
              <a:fillRect l="-56145" t="-34358" r="-57227" b="-17097"/>
            </a:stretch>
          </a:blipFill>
        </p:spPr>
      </p:sp>
      <p:sp>
        <p:nvSpPr>
          <p:cNvPr name="TextBox 4" id="4"/>
          <p:cNvSpPr txBox="true"/>
          <p:nvPr/>
        </p:nvSpPr>
        <p:spPr>
          <a:xfrm rot="0">
            <a:off x="6435727" y="47625"/>
            <a:ext cx="4959400"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a:t>
            </a:r>
          </a:p>
        </p:txBody>
      </p:sp>
      <p:sp>
        <p:nvSpPr>
          <p:cNvPr name="TextBox 5" id="5"/>
          <p:cNvSpPr txBox="true"/>
          <p:nvPr/>
        </p:nvSpPr>
        <p:spPr>
          <a:xfrm rot="0">
            <a:off x="0" y="1047750"/>
            <a:ext cx="18288000" cy="857250"/>
          </a:xfrm>
          <a:prstGeom prst="rect">
            <a:avLst/>
          </a:prstGeom>
        </p:spPr>
        <p:txBody>
          <a:bodyPr anchor="t" rtlCol="false" tIns="0" lIns="0" bIns="0" rIns="0">
            <a:spAutoFit/>
          </a:bodyPr>
          <a:lstStyle/>
          <a:p>
            <a:pPr algn="ctr">
              <a:lnSpc>
                <a:spcPts val="3300"/>
              </a:lnSpc>
              <a:spcBef>
                <a:spcPct val="0"/>
              </a:spcBef>
            </a:pPr>
            <a:r>
              <a:rPr lang="en-US" sz="3000" spc="96">
                <a:solidFill>
                  <a:srgbClr val="000000"/>
                </a:solidFill>
                <a:latin typeface="Open Sauce Medium"/>
              </a:rPr>
              <a:t> IMPLEMENTS OF  A TEXT CLASSIFICATION MODEL USING LSTM (LONG SHORT-TERM MEMORY) NEURAL NETWORK ARCHITECTURE ON A DATASET. </a:t>
            </a:r>
          </a:p>
        </p:txBody>
      </p:sp>
      <p:sp>
        <p:nvSpPr>
          <p:cNvPr name="TextBox 6" id="6"/>
          <p:cNvSpPr txBox="true"/>
          <p:nvPr/>
        </p:nvSpPr>
        <p:spPr>
          <a:xfrm rot="0">
            <a:off x="0" y="2500086"/>
            <a:ext cx="8654143" cy="7139940"/>
          </a:xfrm>
          <a:prstGeom prst="rect">
            <a:avLst/>
          </a:prstGeom>
        </p:spPr>
        <p:txBody>
          <a:bodyPr anchor="t" rtlCol="false" tIns="0" lIns="0" bIns="0" rIns="0">
            <a:spAutoFit/>
          </a:bodyPr>
          <a:lstStyle/>
          <a:p>
            <a:pPr algn="l" marL="582928" indent="-291464" lvl="1">
              <a:lnSpc>
                <a:spcPts val="2969"/>
              </a:lnSpc>
              <a:buAutoNum type="arabicPeriod" startAt="1"/>
            </a:pPr>
            <a:r>
              <a:rPr lang="en-US" sz="2699" spc="86">
                <a:solidFill>
                  <a:srgbClr val="000000"/>
                </a:solidFill>
                <a:latin typeface="Agrandir Narrow Bold"/>
              </a:rPr>
              <a:t>DATA PREPROCESSING:</a:t>
            </a:r>
          </a:p>
          <a:p>
            <a:pPr algn="l">
              <a:lnSpc>
                <a:spcPts val="2969"/>
              </a:lnSpc>
            </a:pPr>
          </a:p>
          <a:p>
            <a:pPr algn="l" marL="1165857" indent="-388619" lvl="2">
              <a:lnSpc>
                <a:spcPts val="2969"/>
              </a:lnSpc>
              <a:spcBef>
                <a:spcPct val="0"/>
              </a:spcBef>
              <a:buFont typeface="Arial"/>
              <a:buChar char="⚬"/>
            </a:pPr>
            <a:r>
              <a:rPr lang="en-US" sz="2699" spc="86">
                <a:solidFill>
                  <a:srgbClr val="000000"/>
                </a:solidFill>
                <a:latin typeface="Agrandir Narrow"/>
              </a:rPr>
              <a:t>The code begins by importing necessary libraries such as Pandas, NumPy, NLTK f</a:t>
            </a:r>
            <a:r>
              <a:rPr lang="en-US" sz="2699" spc="86">
                <a:solidFill>
                  <a:srgbClr val="000000"/>
                </a:solidFill>
                <a:latin typeface="Agrandir Narrow"/>
              </a:rPr>
              <a:t>OR NLP TASKS LIKE TOKENIZATION, LEMMATIZATION, ETC., AND TENSORFLOW/KERAS FOR BUILDING AND TRAINING THE NEURAL NETWORK.</a:t>
            </a:r>
          </a:p>
          <a:p>
            <a:pPr algn="l">
              <a:lnSpc>
                <a:spcPts val="2969"/>
              </a:lnSpc>
              <a:spcBef>
                <a:spcPct val="0"/>
              </a:spcBef>
            </a:pPr>
          </a:p>
          <a:p>
            <a:pPr algn="l" marL="1165857" indent="-388619" lvl="2">
              <a:lnSpc>
                <a:spcPts val="2969"/>
              </a:lnSpc>
              <a:spcBef>
                <a:spcPct val="0"/>
              </a:spcBef>
              <a:buFont typeface="Arial"/>
              <a:buChar char="⚬"/>
            </a:pPr>
            <a:r>
              <a:rPr lang="en-US" sz="2699" spc="86">
                <a:solidFill>
                  <a:srgbClr val="000000"/>
                </a:solidFill>
                <a:latin typeface="Agrandir Narrow"/>
              </a:rPr>
              <a:t>TEXT PREPROCESSING STEPS LIKE CONVERTING TEXT TO LOWERCASE, REMOVING PUNCTUATION, TOKENIZATION, REMOVING STOPWORDS, AND LEMMATIZATION ARE PERFORMED USING NLTK.</a:t>
            </a:r>
          </a:p>
          <a:p>
            <a:pPr algn="l">
              <a:lnSpc>
                <a:spcPts val="2969"/>
              </a:lnSpc>
              <a:spcBef>
                <a:spcPct val="0"/>
              </a:spcBef>
            </a:pPr>
          </a:p>
          <a:p>
            <a:pPr algn="l" marL="1165857" indent="-388619" lvl="2">
              <a:lnSpc>
                <a:spcPts val="2969"/>
              </a:lnSpc>
              <a:spcBef>
                <a:spcPct val="0"/>
              </a:spcBef>
              <a:buFont typeface="Arial"/>
              <a:buChar char="⚬"/>
            </a:pPr>
            <a:r>
              <a:rPr lang="en-US" sz="2699" spc="86">
                <a:solidFill>
                  <a:srgbClr val="000000"/>
                </a:solidFill>
                <a:latin typeface="Agrandir Narrow"/>
              </a:rPr>
              <a:t>THE PREPROCESSED TEXT IS THEN USED TO TRAIN A WORD2VEC MODEL TO CONVERT WORDS INTO DENSE VECTORS.</a:t>
            </a:r>
          </a:p>
          <a:p>
            <a:pPr algn="l">
              <a:lnSpc>
                <a:spcPts val="296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1517144" y="6521757"/>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92204" y="2525723"/>
            <a:ext cx="13246446" cy="6610980"/>
          </a:xfrm>
          <a:custGeom>
            <a:avLst/>
            <a:gdLst/>
            <a:ahLst/>
            <a:cxnLst/>
            <a:rect r="r" b="b" t="t" l="l"/>
            <a:pathLst>
              <a:path h="6610980" w="13246446">
                <a:moveTo>
                  <a:pt x="0" y="0"/>
                </a:moveTo>
                <a:lnTo>
                  <a:pt x="13246446" y="0"/>
                </a:lnTo>
                <a:lnTo>
                  <a:pt x="13246446" y="6610980"/>
                </a:lnTo>
                <a:lnTo>
                  <a:pt x="0" y="6610980"/>
                </a:lnTo>
                <a:lnTo>
                  <a:pt x="0" y="0"/>
                </a:lnTo>
                <a:close/>
              </a:path>
            </a:pathLst>
          </a:custGeom>
          <a:blipFill>
            <a:blip r:embed="rId4"/>
            <a:stretch>
              <a:fillRect l="0" t="0" r="0" b="0"/>
            </a:stretch>
          </a:blipFill>
        </p:spPr>
      </p:sp>
      <p:sp>
        <p:nvSpPr>
          <p:cNvPr name="TextBox 4" id="4"/>
          <p:cNvSpPr txBox="true"/>
          <p:nvPr/>
        </p:nvSpPr>
        <p:spPr>
          <a:xfrm rot="0">
            <a:off x="1028700" y="660400"/>
            <a:ext cx="4959400"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8347379" y="612775"/>
            <a:ext cx="9609222" cy="8930626"/>
          </a:xfrm>
          <a:custGeom>
            <a:avLst/>
            <a:gdLst/>
            <a:ahLst/>
            <a:cxnLst/>
            <a:rect r="r" b="b" t="t" l="l"/>
            <a:pathLst>
              <a:path h="8930626" w="9609222">
                <a:moveTo>
                  <a:pt x="0" y="0"/>
                </a:moveTo>
                <a:lnTo>
                  <a:pt x="9609222" y="0"/>
                </a:lnTo>
                <a:lnTo>
                  <a:pt x="9609222" y="8930626"/>
                </a:lnTo>
                <a:lnTo>
                  <a:pt x="0" y="8930626"/>
                </a:lnTo>
                <a:lnTo>
                  <a:pt x="0" y="0"/>
                </a:lnTo>
                <a:close/>
              </a:path>
            </a:pathLst>
          </a:custGeom>
          <a:blipFill>
            <a:blip r:embed="rId2"/>
            <a:stretch>
              <a:fillRect l="-493" t="0" r="-493" b="0"/>
            </a:stretch>
          </a:blipFill>
        </p:spPr>
      </p:sp>
      <p:sp>
        <p:nvSpPr>
          <p:cNvPr name="TextBox 3" id="3"/>
          <p:cNvSpPr txBox="true"/>
          <p:nvPr/>
        </p:nvSpPr>
        <p:spPr>
          <a:xfrm rot="0">
            <a:off x="1028700" y="660400"/>
            <a:ext cx="4959400"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a:t>
            </a:r>
          </a:p>
        </p:txBody>
      </p:sp>
      <p:sp>
        <p:nvSpPr>
          <p:cNvPr name="TextBox 4" id="4"/>
          <p:cNvSpPr txBox="true"/>
          <p:nvPr/>
        </p:nvSpPr>
        <p:spPr>
          <a:xfrm rot="0">
            <a:off x="0" y="1454150"/>
            <a:ext cx="8470446" cy="6350635"/>
          </a:xfrm>
          <a:prstGeom prst="rect">
            <a:avLst/>
          </a:prstGeom>
        </p:spPr>
        <p:txBody>
          <a:bodyPr anchor="t" rtlCol="false" tIns="0" lIns="0" bIns="0" rIns="0">
            <a:spAutoFit/>
          </a:bodyPr>
          <a:lstStyle/>
          <a:p>
            <a:pPr algn="l">
              <a:lnSpc>
                <a:spcPts val="2860"/>
              </a:lnSpc>
            </a:pPr>
          </a:p>
          <a:p>
            <a:pPr algn="l">
              <a:lnSpc>
                <a:spcPts val="2860"/>
              </a:lnSpc>
              <a:spcBef>
                <a:spcPct val="0"/>
              </a:spcBef>
            </a:pPr>
            <a:r>
              <a:rPr lang="en-US" sz="2600" spc="83">
                <a:solidFill>
                  <a:srgbClr val="000000"/>
                </a:solidFill>
                <a:latin typeface="Arimo Bold"/>
              </a:rPr>
              <a:t>2. </a:t>
            </a:r>
            <a:r>
              <a:rPr lang="en-US" sz="2600" spc="83">
                <a:solidFill>
                  <a:srgbClr val="000000"/>
                </a:solidFill>
                <a:latin typeface="Arimo Bold"/>
              </a:rPr>
              <a:t>Word Embedding with W</a:t>
            </a:r>
            <a:r>
              <a:rPr lang="en-US" sz="2600" spc="83">
                <a:solidFill>
                  <a:srgbClr val="000000"/>
                </a:solidFill>
                <a:latin typeface="Arimo Bold"/>
              </a:rPr>
              <a:t>ORD2VEC:</a:t>
            </a:r>
          </a:p>
          <a:p>
            <a:pPr algn="l">
              <a:lnSpc>
                <a:spcPts val="2860"/>
              </a:lnSpc>
              <a:spcBef>
                <a:spcPct val="0"/>
              </a:spcBef>
            </a:pPr>
          </a:p>
          <a:p>
            <a:pPr algn="l" marL="1122684" indent="-374228" lvl="2">
              <a:lnSpc>
                <a:spcPts val="2860"/>
              </a:lnSpc>
              <a:spcBef>
                <a:spcPct val="0"/>
              </a:spcBef>
              <a:buFont typeface="Arial"/>
              <a:buChar char="⚬"/>
            </a:pPr>
            <a:r>
              <a:rPr lang="en-US" sz="2600" spc="83">
                <a:solidFill>
                  <a:srgbClr val="000000"/>
                </a:solidFill>
                <a:latin typeface="Arimo"/>
              </a:rPr>
              <a:t>THE WORD2VEC MODEL IS TRAINED ON THE PREPROCESSED TEXT DATA TO CREATE WORD EMBEDDINGS. </a:t>
            </a:r>
          </a:p>
          <a:p>
            <a:pPr algn="l">
              <a:lnSpc>
                <a:spcPts val="2860"/>
              </a:lnSpc>
              <a:spcBef>
                <a:spcPct val="0"/>
              </a:spcBef>
            </a:pPr>
          </a:p>
          <a:p>
            <a:pPr algn="l" marL="1122684" indent="-374228" lvl="2">
              <a:lnSpc>
                <a:spcPts val="2860"/>
              </a:lnSpc>
              <a:spcBef>
                <a:spcPct val="0"/>
              </a:spcBef>
              <a:buFont typeface="Arial"/>
              <a:buChar char="⚬"/>
            </a:pPr>
            <a:r>
              <a:rPr lang="en-US" sz="2600" spc="83">
                <a:solidFill>
                  <a:srgbClr val="000000"/>
                </a:solidFill>
                <a:latin typeface="Arimo"/>
              </a:rPr>
              <a:t>EACH WORD IS REPRESENTED AS A DENSE VECTOR OF A FIXED SIZE (100 DIMENSIONS).</a:t>
            </a:r>
          </a:p>
          <a:p>
            <a:pPr algn="l">
              <a:lnSpc>
                <a:spcPts val="2860"/>
              </a:lnSpc>
              <a:spcBef>
                <a:spcPct val="0"/>
              </a:spcBef>
            </a:pPr>
          </a:p>
          <a:p>
            <a:pPr algn="l" marL="1122684" indent="-374228" lvl="2">
              <a:lnSpc>
                <a:spcPts val="2860"/>
              </a:lnSpc>
              <a:spcBef>
                <a:spcPct val="0"/>
              </a:spcBef>
              <a:buFont typeface="Arial"/>
              <a:buChar char="⚬"/>
            </a:pPr>
            <a:r>
              <a:rPr lang="en-US" sz="2600" spc="83">
                <a:solidFill>
                  <a:srgbClr val="000000"/>
                </a:solidFill>
                <a:latin typeface="Arimo"/>
              </a:rPr>
              <a:t>THESE WORD EMBEDDINGS CAPTURE SEMANTIC MEANING AND CONTEXT OF WORDS IN THE TEXT.</a:t>
            </a:r>
          </a:p>
          <a:p>
            <a:pPr algn="ctr">
              <a:lnSpc>
                <a:spcPts val="3300"/>
              </a:lnSpc>
              <a:spcBef>
                <a:spcPct val="0"/>
              </a:spcBef>
            </a:pPr>
          </a:p>
          <a:p>
            <a:pPr algn="ctr">
              <a:lnSpc>
                <a:spcPts val="3300"/>
              </a:lnSpc>
              <a:spcBef>
                <a:spcPct val="0"/>
              </a:spcBef>
            </a:pPr>
          </a:p>
          <a:p>
            <a:pPr algn="ctr">
              <a:lnSpc>
                <a:spcPts val="3300"/>
              </a:lnSpc>
              <a:spcBef>
                <a:spcPct val="0"/>
              </a:spcBef>
            </a:pPr>
          </a:p>
        </p:txBody>
      </p:sp>
      <p:sp>
        <p:nvSpPr>
          <p:cNvPr name="TextBox 5" id="5"/>
          <p:cNvSpPr txBox="true"/>
          <p:nvPr/>
        </p:nvSpPr>
        <p:spPr>
          <a:xfrm rot="0">
            <a:off x="162682" y="7358289"/>
            <a:ext cx="8184696" cy="2765425"/>
          </a:xfrm>
          <a:prstGeom prst="rect">
            <a:avLst/>
          </a:prstGeom>
        </p:spPr>
        <p:txBody>
          <a:bodyPr anchor="t" rtlCol="false" tIns="0" lIns="0" bIns="0" rIns="0">
            <a:spAutoFit/>
          </a:bodyPr>
          <a:lstStyle/>
          <a:p>
            <a:pPr algn="l">
              <a:lnSpc>
                <a:spcPts val="2749"/>
              </a:lnSpc>
            </a:pPr>
            <a:r>
              <a:rPr lang="en-US" sz="2499" spc="79">
                <a:solidFill>
                  <a:srgbClr val="000000"/>
                </a:solidFill>
                <a:latin typeface="Arimo Bold"/>
              </a:rPr>
              <a:t>3. FEATURE ENGINEERING:</a:t>
            </a:r>
          </a:p>
          <a:p>
            <a:pPr algn="l">
              <a:lnSpc>
                <a:spcPts val="2749"/>
              </a:lnSpc>
            </a:pPr>
          </a:p>
          <a:p>
            <a:pPr algn="l">
              <a:lnSpc>
                <a:spcPts val="2749"/>
              </a:lnSpc>
              <a:spcBef>
                <a:spcPct val="0"/>
              </a:spcBef>
            </a:pPr>
            <a:r>
              <a:rPr lang="en-US" sz="2499" spc="79">
                <a:solidFill>
                  <a:srgbClr val="000000"/>
                </a:solidFill>
                <a:latin typeface="Arimo"/>
              </a:rPr>
              <a:t>Each sentence in the dataset is c</a:t>
            </a:r>
            <a:r>
              <a:rPr lang="en-US" sz="2499" spc="79">
                <a:solidFill>
                  <a:srgbClr val="000000"/>
                </a:solidFill>
                <a:latin typeface="Arimo"/>
              </a:rPr>
              <a:t>ONVERTED INTO AN AVERAGE VECTOR REPRESENTATION BY TAKING THE MEAN OF THE WORD VECTORS OF ALL WORDS IN THE SENTENCE.</a:t>
            </a:r>
          </a:p>
          <a:p>
            <a:pPr algn="ctr">
              <a:lnSpc>
                <a:spcPts val="274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396459" y="-9745582"/>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60400"/>
            <a:ext cx="4959400"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MILESTONE 2</a:t>
            </a:r>
          </a:p>
        </p:txBody>
      </p:sp>
      <p:sp>
        <p:nvSpPr>
          <p:cNvPr name="TextBox 4" id="4"/>
          <p:cNvSpPr txBox="true"/>
          <p:nvPr/>
        </p:nvSpPr>
        <p:spPr>
          <a:xfrm rot="0">
            <a:off x="265339" y="2250621"/>
            <a:ext cx="18022661" cy="10113645"/>
          </a:xfrm>
          <a:prstGeom prst="rect">
            <a:avLst/>
          </a:prstGeom>
        </p:spPr>
        <p:txBody>
          <a:bodyPr anchor="t" rtlCol="false" tIns="0" lIns="0" bIns="0" rIns="0">
            <a:spAutoFit/>
          </a:bodyPr>
          <a:lstStyle/>
          <a:p>
            <a:pPr algn="l">
              <a:lnSpc>
                <a:spcPts val="2970"/>
              </a:lnSpc>
            </a:pPr>
            <a:r>
              <a:rPr lang="en-US" sz="2700" spc="86">
                <a:solidFill>
                  <a:srgbClr val="000000"/>
                </a:solidFill>
                <a:latin typeface="Arimo Bold"/>
              </a:rPr>
              <a:t>4. Splitting Data</a:t>
            </a:r>
          </a:p>
          <a:p>
            <a:pPr algn="l">
              <a:lnSpc>
                <a:spcPts val="2970"/>
              </a:lnSpc>
            </a:pPr>
          </a:p>
          <a:p>
            <a:pPr algn="l">
              <a:lnSpc>
                <a:spcPts val="2970"/>
              </a:lnSpc>
            </a:pPr>
            <a:r>
              <a:rPr lang="en-US" sz="2700" spc="86">
                <a:solidFill>
                  <a:srgbClr val="000000"/>
                </a:solidFill>
                <a:latin typeface="Arimo Bold"/>
              </a:rPr>
              <a:t>5. </a:t>
            </a:r>
            <a:r>
              <a:rPr lang="en-US" sz="2700" spc="86">
                <a:solidFill>
                  <a:srgbClr val="000000"/>
                </a:solidFill>
                <a:latin typeface="Arimo Bold"/>
              </a:rPr>
              <a:t>Model Architecture:</a:t>
            </a:r>
          </a:p>
          <a:p>
            <a:pPr algn="l" marL="1165863" indent="-388621" lvl="2">
              <a:lnSpc>
                <a:spcPts val="2970"/>
              </a:lnSpc>
              <a:buFont typeface="Arial"/>
              <a:buChar char="⚬"/>
            </a:pPr>
            <a:r>
              <a:rPr lang="en-US" sz="2700" spc="86">
                <a:solidFill>
                  <a:srgbClr val="000000"/>
                </a:solidFill>
                <a:latin typeface="Arimo"/>
              </a:rPr>
              <a:t>A sequential LSTM-based neural network model is built using TensorFlow/Keras.</a:t>
            </a:r>
          </a:p>
          <a:p>
            <a:pPr algn="l">
              <a:lnSpc>
                <a:spcPts val="2970"/>
              </a:lnSpc>
            </a:pPr>
          </a:p>
          <a:p>
            <a:pPr algn="l" marL="1165863" indent="-388621" lvl="2">
              <a:lnSpc>
                <a:spcPts val="2970"/>
              </a:lnSpc>
              <a:buFont typeface="Arial"/>
              <a:buChar char="⚬"/>
            </a:pPr>
            <a:r>
              <a:rPr lang="en-US" sz="2700" spc="86">
                <a:solidFill>
                  <a:srgbClr val="000000"/>
                </a:solidFill>
                <a:latin typeface="Arimo"/>
              </a:rPr>
              <a:t>The input shape is defined based on the shape of the feature vectors obtained after feature engineering.</a:t>
            </a:r>
          </a:p>
          <a:p>
            <a:pPr algn="l">
              <a:lnSpc>
                <a:spcPts val="2970"/>
              </a:lnSpc>
            </a:pPr>
          </a:p>
          <a:p>
            <a:pPr algn="l" marL="1165863" indent="-388621" lvl="2">
              <a:lnSpc>
                <a:spcPts val="2970"/>
              </a:lnSpc>
              <a:spcBef>
                <a:spcPct val="0"/>
              </a:spcBef>
              <a:buFont typeface="Arial"/>
              <a:buChar char="⚬"/>
            </a:pPr>
            <a:r>
              <a:rPr lang="en-US" sz="2700" spc="86">
                <a:solidFill>
                  <a:srgbClr val="000000"/>
                </a:solidFill>
                <a:latin typeface="Arimo"/>
              </a:rPr>
              <a:t>The LSTM layer with 64 units is followed by drop</a:t>
            </a:r>
            <a:r>
              <a:rPr lang="en-US" sz="2700" spc="86">
                <a:solidFill>
                  <a:srgbClr val="000000"/>
                </a:solidFill>
                <a:latin typeface="Arimo"/>
              </a:rPr>
              <a:t>OUT REGULARIZATION TO PREVENT OVERFITTING.</a:t>
            </a:r>
          </a:p>
          <a:p>
            <a:pPr algn="l">
              <a:lnSpc>
                <a:spcPts val="2970"/>
              </a:lnSpc>
              <a:spcBef>
                <a:spcPct val="0"/>
              </a:spcBef>
            </a:pPr>
          </a:p>
          <a:p>
            <a:pPr algn="l" marL="1165863" indent="-388621" lvl="2">
              <a:lnSpc>
                <a:spcPts val="2970"/>
              </a:lnSpc>
              <a:spcBef>
                <a:spcPct val="0"/>
              </a:spcBef>
              <a:buFont typeface="Arial"/>
              <a:buChar char="⚬"/>
            </a:pPr>
            <a:r>
              <a:rPr lang="en-US" sz="2700" spc="86">
                <a:solidFill>
                  <a:srgbClr val="000000"/>
                </a:solidFill>
                <a:latin typeface="Arimo"/>
              </a:rPr>
              <a:t>DENSE LAYERS WITH RELU ACTIVATION ARE ADDED FOR FURTHER PROCESSING, AND A FINAL DENSE LAYER WITH SIGMOID ACTIVATION IS ADDED FOR BINARY CLASSIFICATION.</a:t>
            </a:r>
          </a:p>
          <a:p>
            <a:pPr algn="l">
              <a:lnSpc>
                <a:spcPts val="2970"/>
              </a:lnSpc>
              <a:spcBef>
                <a:spcPct val="0"/>
              </a:spcBef>
            </a:pPr>
          </a:p>
          <a:p>
            <a:pPr algn="l" marL="1165863" indent="-388621" lvl="2">
              <a:lnSpc>
                <a:spcPts val="2970"/>
              </a:lnSpc>
              <a:spcBef>
                <a:spcPct val="0"/>
              </a:spcBef>
              <a:buFont typeface="Arial"/>
              <a:buChar char="⚬"/>
            </a:pPr>
            <a:r>
              <a:rPr lang="en-US" sz="2700" spc="86">
                <a:solidFill>
                  <a:srgbClr val="000000"/>
                </a:solidFill>
                <a:latin typeface="Arimo"/>
              </a:rPr>
              <a:t>THE MODEL IS COMPILED WITH THE ADAM OPTIMIZER AND BINARY CROSS-ENTROPY LOSS FUNCTION.</a:t>
            </a:r>
          </a:p>
          <a:p>
            <a:pPr algn="l" marL="1165863" indent="-388621" lvl="2">
              <a:lnSpc>
                <a:spcPts val="2970"/>
              </a:lnSpc>
              <a:spcBef>
                <a:spcPct val="0"/>
              </a:spcBef>
              <a:buFont typeface="Arial"/>
              <a:buChar char="⚬"/>
            </a:pPr>
          </a:p>
          <a:p>
            <a:pPr algn="l">
              <a:lnSpc>
                <a:spcPts val="2970"/>
              </a:lnSpc>
              <a:spcBef>
                <a:spcPct val="0"/>
              </a:spcBef>
            </a:pPr>
            <a:r>
              <a:rPr lang="en-US" sz="2700" spc="86">
                <a:solidFill>
                  <a:srgbClr val="000000"/>
                </a:solidFill>
                <a:latin typeface="Arimo Bold"/>
              </a:rPr>
              <a:t>6. </a:t>
            </a:r>
            <a:r>
              <a:rPr lang="en-US" sz="2700" spc="86">
                <a:solidFill>
                  <a:srgbClr val="000000"/>
                </a:solidFill>
                <a:latin typeface="Arimo Bold"/>
              </a:rPr>
              <a:t>MODEL TRAINING:</a:t>
            </a:r>
          </a:p>
          <a:p>
            <a:pPr algn="l" marL="1079505" indent="-359835" lvl="2">
              <a:lnSpc>
                <a:spcPts val="2750"/>
              </a:lnSpc>
              <a:spcBef>
                <a:spcPct val="0"/>
              </a:spcBef>
              <a:buFont typeface="Arial"/>
              <a:buChar char="⚬"/>
            </a:pPr>
            <a:r>
              <a:rPr lang="en-US" sz="2500" spc="80">
                <a:solidFill>
                  <a:srgbClr val="000000"/>
                </a:solidFill>
                <a:latin typeface="Arimo"/>
              </a:rPr>
              <a:t>THE MODEL IS TRAINED ON THE TRAINING DATA FOR 10 EPOCHS WITH A BATCH SIZE OF 32.</a:t>
            </a:r>
          </a:p>
          <a:p>
            <a:pPr algn="l" marL="1079505" indent="-359835" lvl="2">
              <a:lnSpc>
                <a:spcPts val="2750"/>
              </a:lnSpc>
              <a:spcBef>
                <a:spcPct val="0"/>
              </a:spcBef>
              <a:buFont typeface="Arial"/>
              <a:buChar char="⚬"/>
            </a:pPr>
            <a:r>
              <a:rPr lang="en-US" sz="2500" spc="80">
                <a:solidFill>
                  <a:srgbClr val="000000"/>
                </a:solidFill>
                <a:latin typeface="Arimo"/>
              </a:rPr>
              <a:t>VALIDATION DATA IS ALSO SPECIFIED FOR MONITORING THE MODEL'S PERFORMANCE DURING TRAINING.</a:t>
            </a:r>
          </a:p>
          <a:p>
            <a:pPr algn="l">
              <a:lnSpc>
                <a:spcPts val="2970"/>
              </a:lnSpc>
              <a:spcBef>
                <a:spcPct val="0"/>
              </a:spcBef>
            </a:pPr>
          </a:p>
          <a:p>
            <a:pPr algn="l">
              <a:lnSpc>
                <a:spcPts val="2970"/>
              </a:lnSpc>
              <a:spcBef>
                <a:spcPct val="0"/>
              </a:spcBef>
            </a:pPr>
          </a:p>
          <a:p>
            <a:pPr algn="l">
              <a:lnSpc>
                <a:spcPts val="2970"/>
              </a:lnSpc>
              <a:spcBef>
                <a:spcPct val="0"/>
              </a:spcBef>
            </a:pPr>
          </a:p>
          <a:p>
            <a:pPr algn="l">
              <a:lnSpc>
                <a:spcPts val="3300"/>
              </a:lnSpc>
              <a:spcBef>
                <a:spcPct val="0"/>
              </a:spcBef>
            </a:pPr>
          </a:p>
          <a:p>
            <a:pPr algn="l">
              <a:lnSpc>
                <a:spcPts val="3300"/>
              </a:lnSpc>
              <a:spcBef>
                <a:spcPct val="0"/>
              </a:spcBef>
            </a:pPr>
          </a:p>
          <a:p>
            <a:pPr algn="l">
              <a:lnSpc>
                <a:spcPts val="33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1517144" y="6521757"/>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7783" y="238028"/>
            <a:ext cx="14972433" cy="9810945"/>
          </a:xfrm>
          <a:custGeom>
            <a:avLst/>
            <a:gdLst/>
            <a:ahLst/>
            <a:cxnLst/>
            <a:rect r="r" b="b" t="t" l="l"/>
            <a:pathLst>
              <a:path h="9810945" w="14972433">
                <a:moveTo>
                  <a:pt x="0" y="0"/>
                </a:moveTo>
                <a:lnTo>
                  <a:pt x="14972434" y="0"/>
                </a:lnTo>
                <a:lnTo>
                  <a:pt x="14972434" y="9810944"/>
                </a:lnTo>
                <a:lnTo>
                  <a:pt x="0" y="9810944"/>
                </a:lnTo>
                <a:lnTo>
                  <a:pt x="0" y="0"/>
                </a:lnTo>
                <a:close/>
              </a:path>
            </a:pathLst>
          </a:custGeom>
          <a:blipFill>
            <a:blip r:embed="rId4"/>
            <a:stretch>
              <a:fillRect l="0" t="-157" r="0" b="-157"/>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396459" y="-9745582"/>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1313" y="1028700"/>
            <a:ext cx="11490058" cy="3296590"/>
          </a:xfrm>
          <a:custGeom>
            <a:avLst/>
            <a:gdLst/>
            <a:ahLst/>
            <a:cxnLst/>
            <a:rect r="r" b="b" t="t" l="l"/>
            <a:pathLst>
              <a:path h="3296590" w="11490058">
                <a:moveTo>
                  <a:pt x="0" y="0"/>
                </a:moveTo>
                <a:lnTo>
                  <a:pt x="11490058" y="0"/>
                </a:lnTo>
                <a:lnTo>
                  <a:pt x="11490058" y="3296590"/>
                </a:lnTo>
                <a:lnTo>
                  <a:pt x="0" y="3296590"/>
                </a:lnTo>
                <a:lnTo>
                  <a:pt x="0" y="0"/>
                </a:lnTo>
                <a:close/>
              </a:path>
            </a:pathLst>
          </a:custGeom>
          <a:blipFill>
            <a:blip r:embed="rId4"/>
            <a:stretch>
              <a:fillRect l="0" t="0" r="0" b="0"/>
            </a:stretch>
          </a:blipFill>
        </p:spPr>
      </p:sp>
      <p:sp>
        <p:nvSpPr>
          <p:cNvPr name="TextBox 4" id="4"/>
          <p:cNvSpPr txBox="true"/>
          <p:nvPr/>
        </p:nvSpPr>
        <p:spPr>
          <a:xfrm rot="0">
            <a:off x="-1722740" y="210154"/>
            <a:ext cx="9968177" cy="549438"/>
          </a:xfrm>
          <a:prstGeom prst="rect">
            <a:avLst/>
          </a:prstGeom>
        </p:spPr>
        <p:txBody>
          <a:bodyPr anchor="t" rtlCol="false" tIns="0" lIns="0" bIns="0" rIns="0">
            <a:spAutoFit/>
          </a:bodyPr>
          <a:lstStyle/>
          <a:p>
            <a:pPr algn="ctr">
              <a:lnSpc>
                <a:spcPts val="4065"/>
              </a:lnSpc>
              <a:spcBef>
                <a:spcPct val="0"/>
              </a:spcBef>
            </a:pPr>
            <a:r>
              <a:rPr lang="en-US" sz="3695" spc="118">
                <a:solidFill>
                  <a:srgbClr val="000000"/>
                </a:solidFill>
                <a:latin typeface="Arimo Bold"/>
              </a:rPr>
              <a:t>7. MODEL EVALUATION</a:t>
            </a:r>
          </a:p>
        </p:txBody>
      </p:sp>
      <p:sp>
        <p:nvSpPr>
          <p:cNvPr name="TextBox 5" id="5"/>
          <p:cNvSpPr txBox="true"/>
          <p:nvPr/>
        </p:nvSpPr>
        <p:spPr>
          <a:xfrm rot="0">
            <a:off x="306161" y="5162550"/>
            <a:ext cx="17981839" cy="4345305"/>
          </a:xfrm>
          <a:prstGeom prst="rect">
            <a:avLst/>
          </a:prstGeom>
        </p:spPr>
        <p:txBody>
          <a:bodyPr anchor="t" rtlCol="false" tIns="0" lIns="0" bIns="0" rIns="0">
            <a:spAutoFit/>
          </a:bodyPr>
          <a:lstStyle/>
          <a:p>
            <a:pPr algn="l">
              <a:lnSpc>
                <a:spcPts val="2639"/>
              </a:lnSpc>
              <a:spcBef>
                <a:spcPct val="0"/>
              </a:spcBef>
            </a:pPr>
            <a:r>
              <a:rPr lang="en-US" sz="2399" spc="76">
                <a:solidFill>
                  <a:srgbClr val="192253"/>
                </a:solidFill>
                <a:latin typeface="Open Sauce Medium"/>
              </a:rPr>
              <a:t> -TEST LOSS OF -300512.28125 IS EXTREMELY NEGATIVE. L</a:t>
            </a:r>
            <a:r>
              <a:rPr lang="en-US" sz="2399" spc="76">
                <a:solidFill>
                  <a:srgbClr val="192253"/>
                </a:solidFill>
                <a:latin typeface="Open Sauce Medium"/>
              </a:rPr>
              <a:t>OSS VALUES ARE TYPICALLY NON-NEGATIVE, REPRESENTING THE DISCREPANCY BETWEEN PREDICTED AND TRUE VALUES.</a:t>
            </a:r>
          </a:p>
          <a:p>
            <a:pPr algn="l">
              <a:lnSpc>
                <a:spcPts val="2639"/>
              </a:lnSpc>
              <a:spcBef>
                <a:spcPct val="0"/>
              </a:spcBef>
            </a:pPr>
          </a:p>
          <a:p>
            <a:pPr algn="l">
              <a:lnSpc>
                <a:spcPts val="2639"/>
              </a:lnSpc>
              <a:spcBef>
                <a:spcPct val="0"/>
              </a:spcBef>
            </a:pPr>
            <a:r>
              <a:rPr lang="en-US" sz="2399" spc="76">
                <a:solidFill>
                  <a:srgbClr val="192253"/>
                </a:solidFill>
                <a:latin typeface="Open Sauce Medium"/>
              </a:rPr>
              <a:t>-SUCH A LARGE NEGATIVE LOSS VALUE IS HIGHLY UNUSUAL AND INDICATES A SIGNIFICANT PROBLEM WITH THE MODEL OR ITS EVALUATION. IT COULD BE AN INDICATION OF INCORRECT LOSS CALCULATION OR A MALFUNCTION IN THE MODEL'S TRAINING OR EVALUATION PROCESS.</a:t>
            </a:r>
          </a:p>
          <a:p>
            <a:pPr algn="l">
              <a:lnSpc>
                <a:spcPts val="2639"/>
              </a:lnSpc>
              <a:spcBef>
                <a:spcPct val="0"/>
              </a:spcBef>
            </a:pPr>
          </a:p>
          <a:p>
            <a:pPr algn="l">
              <a:lnSpc>
                <a:spcPts val="2639"/>
              </a:lnSpc>
              <a:spcBef>
                <a:spcPct val="0"/>
              </a:spcBef>
            </a:pPr>
            <a:r>
              <a:rPr lang="en-US" sz="2399" spc="76">
                <a:solidFill>
                  <a:srgbClr val="192253"/>
                </a:solidFill>
                <a:latin typeface="Open Sauce Medium"/>
              </a:rPr>
              <a:t>- TEST ACCURACY OF APPROXIMATELY 25.49% IS RELATIVELY LOW.</a:t>
            </a:r>
          </a:p>
          <a:p>
            <a:pPr algn="l">
              <a:lnSpc>
                <a:spcPts val="2639"/>
              </a:lnSpc>
              <a:spcBef>
                <a:spcPct val="0"/>
              </a:spcBef>
            </a:pPr>
          </a:p>
          <a:p>
            <a:pPr algn="l">
              <a:lnSpc>
                <a:spcPts val="2639"/>
              </a:lnSpc>
              <a:spcBef>
                <a:spcPct val="0"/>
              </a:spcBef>
            </a:pPr>
            <a:r>
              <a:rPr lang="en-US" sz="2399" spc="76">
                <a:solidFill>
                  <a:srgbClr val="192253"/>
                </a:solidFill>
                <a:latin typeface="Open Sauce Medium"/>
              </a:rPr>
              <a:t>-WHILE TEST ACCURACY VALUES VARY BASED ON THE SPECIFIC TASK AND DATASET, A TEST ACCURACY OF AROUND 25% SUGGESTS THAT THE MODEL'S PERFORMANCE IS NOT SATISFACTORY. IT MEANS THAT THE MODEL IS CORRECTLY CLASSIFYING ONLY ABOUT A QUARTER OF THE INSTANCES IN THE TEST SET.</a:t>
            </a:r>
          </a:p>
          <a:p>
            <a:pPr algn="ctr">
              <a:lnSpc>
                <a:spcPts val="263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DAGFrhIIfRE</dc:identifier>
  <dcterms:modified xsi:type="dcterms:W3CDTF">2011-08-01T06:04:30Z</dcterms:modified>
  <cp:revision>1</cp:revision>
  <dc:title>NLP PROJECT</dc:title>
</cp:coreProperties>
</file>